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307" r:id="rId7"/>
    <p:sldId id="308" r:id="rId8"/>
    <p:sldId id="309" r:id="rId9"/>
    <p:sldId id="261" r:id="rId10"/>
    <p:sldId id="302" r:id="rId11"/>
    <p:sldId id="305" r:id="rId12"/>
    <p:sldId id="287" r:id="rId13"/>
    <p:sldId id="310" r:id="rId14"/>
    <p:sldId id="289" r:id="rId15"/>
    <p:sldId id="262" r:id="rId16"/>
    <p:sldId id="301" r:id="rId17"/>
    <p:sldId id="263" r:id="rId18"/>
    <p:sldId id="294" r:id="rId19"/>
    <p:sldId id="264" r:id="rId20"/>
    <p:sldId id="265" r:id="rId21"/>
    <p:sldId id="317" r:id="rId22"/>
    <p:sldId id="298" r:id="rId23"/>
    <p:sldId id="315" r:id="rId24"/>
    <p:sldId id="266" r:id="rId25"/>
    <p:sldId id="267" r:id="rId26"/>
    <p:sldId id="276" r:id="rId27"/>
    <p:sldId id="268" r:id="rId28"/>
    <p:sldId id="281" r:id="rId29"/>
    <p:sldId id="269" r:id="rId30"/>
    <p:sldId id="271" r:id="rId31"/>
    <p:sldId id="313" r:id="rId32"/>
    <p:sldId id="318" r:id="rId33"/>
    <p:sldId id="311" r:id="rId34"/>
    <p:sldId id="31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13A0E-FF09-45C9-B0AB-4202B4EA0DD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2E18A-9652-4008-8010-8B376E053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0AE21-5D57-4DF9-A86A-769E8879ACAE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9C460-6C99-4E3D-B8D8-5299F95EA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C460-6C99-4E3D-B8D8-5299F95EAF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C460-6C99-4E3D-B8D8-5299F95EAF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C460-6C99-4E3D-B8D8-5299F95EAF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1D71-F178-43F2-BCB5-ACA549CB5D2C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875A-8114-4066-98DC-C66B03B83B7C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8671-3AD0-4ECD-89B5-EE85D3CFCB3F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2CDE-D4FD-4B21-BF9B-8DA29CE83CD6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EC9B-DE0D-45A8-8216-6F9B5791A09D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714-F21D-47CC-95E5-D35B2CD4D70D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AB1B-9968-430D-B1A4-D44F8953D4E7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C3E7-BFDA-41DD-BD7F-796C8F4AF361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E7A-3D00-4A73-90F6-807C67987956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9EC-DA2A-4E2D-987E-DD3D17093F7D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0A89-B8F0-43C8-A060-0A882A3E9332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>
                <a:alpha val="37000"/>
              </a:srgbClr>
            </a:gs>
            <a:gs pos="86000">
              <a:srgbClr val="03D4A8">
                <a:alpha val="37000"/>
              </a:srgbClr>
            </a:gs>
            <a:gs pos="71000">
              <a:srgbClr val="21D6E0">
                <a:alpha val="6000"/>
              </a:srgbClr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36FB-B092-4A00-B7B2-5E9BD7A20806}" type="datetime1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FB434-FE36-45EF-9251-9F82CF6D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26860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onotype Corsiva" pitchFamily="66" charset="0"/>
              </a:rPr>
              <a:t>Khulna University of Engineering &amp; Technology</a:t>
            </a:r>
            <a:r>
              <a:rPr lang="en-US" sz="3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Department of Electrical &amp; Electronic Engineering (EEE)</a:t>
            </a:r>
            <a:endParaRPr lang="en-US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Course Title: Electrical &amp; Electronic Shop Practice</a:t>
            </a:r>
          </a:p>
          <a:p>
            <a:r>
              <a:rPr lang="en-US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Course no: EE 2200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Credit: 1.5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Contact Hrs: 3hrs/week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Screwdriver:</a:t>
            </a:r>
            <a:b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2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002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5486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1:Simple Screwdriver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600200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  <a:latin typeface="Monotype Corsiva" pitchFamily="66" charset="0"/>
              </a:rPr>
              <a:t>Screwdriver (Continued….)</a:t>
            </a:r>
            <a:endParaRPr lang="en-US" sz="40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3810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0" y="5410200"/>
            <a:ext cx="6365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Fig.2 :Quick rotating screwdriver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Pliers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809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48768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Fig. 3:Slip Joint Plie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14800" y="4953000"/>
            <a:ext cx="502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Fig. 4:Hand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tools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two movable jaws of fixed or variable gaps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Pliers (Continued…)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286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42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Pliers(Continued…)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14600" y="5943600"/>
            <a:ext cx="4724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Fig. 5: Pliers in summary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u="sng" dirty="0" smtClean="0">
                <a:solidFill>
                  <a:srgbClr val="FF0000"/>
                </a:solidFill>
                <a:latin typeface="Monotype Corsiva" pitchFamily="66" charset="0"/>
              </a:rPr>
              <a:t>Side Cutters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20081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Side cutter+ </a:t>
            </a:r>
            <a:r>
              <a:rPr lang="en-US" u="sng" dirty="0" err="1" smtClean="0">
                <a:solidFill>
                  <a:srgbClr val="FF0000"/>
                </a:solidFill>
                <a:latin typeface="Monotype Corsiva" pitchFamily="66" charset="0"/>
              </a:rPr>
              <a:t>Plier</a:t>
            </a:r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(Continued…)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29600" cy="320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43000" y="5410200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Fig.6 :Diagonal Cutting Pliers &amp; Nippers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49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4900" u="sng" dirty="0" smtClean="0">
                <a:solidFill>
                  <a:srgbClr val="FF0000"/>
                </a:solidFill>
                <a:latin typeface="Monotype Corsiva" pitchFamily="66" charset="0"/>
              </a:rPr>
              <a:t>Pocket Knife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1" y="5562600"/>
            <a:ext cx="373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Fig.7 : Stainless Steel 4-Tool Pocket Knife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1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1449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343401" y="54864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Fig. 8: Swiss Army Huntsman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21 tool Pocket Knife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Pocket Knife(Continued…)</a:t>
            </a:r>
            <a:endParaRPr lang="en-US" u="sng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371600" y="5943600"/>
            <a:ext cx="6462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Fig.9 : Multi function Tool &amp; Pocket Knife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u="sng" dirty="0" smtClean="0">
                <a:solidFill>
                  <a:srgbClr val="FF0000"/>
                </a:solidFill>
                <a:latin typeface="Monotype Corsiva" pitchFamily="66" charset="0"/>
              </a:rPr>
              <a:t>Hammer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2438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19200"/>
            <a:ext cx="3314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295400"/>
            <a:ext cx="2752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References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Electrical Wiring Estimation and Costing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- S.L.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Uppal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Electronic Instrumentation and Measurements</a:t>
            </a:r>
          </a:p>
          <a:p>
            <a:pPr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- David A. Bell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      </a:t>
            </a:r>
            <a:r>
              <a:rPr lang="en-US" sz="4800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Course Teachers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Prof. Dr. Md.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Abdur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Rafiq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2. Md. Zakir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Hacksaw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3981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Hacksaw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228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002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Hacksaw(Continued…)</a:t>
            </a:r>
            <a:endParaRPr lang="en-US" u="sng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05722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Hacksaw(Continued…)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772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Chisel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0"/>
            <a:ext cx="2914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0"/>
            <a:ext cx="205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04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Scratch awl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Scratch awl(Continued…)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002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764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Drill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1"/>
            <a:ext cx="398715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  <a:t>Drill</a:t>
            </a:r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(Continued…)</a:t>
            </a:r>
            <a:endParaRPr lang="en-US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3038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Brace (tool)</a:t>
            </a:r>
            <a:b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3716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71601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3733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br>
              <a:rPr lang="en-US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en-US" sz="32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en-US" sz="3200" dirty="0" smtClean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en-US" sz="32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Familiarization with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(a) Conventional symbols for electrical installation</a:t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(b) Electrical switches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(c) Electrical tools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762000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Experiment 01:</a:t>
            </a:r>
            <a:endParaRPr lang="en-US" sz="4400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Plumb-bob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251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284" y="1600201"/>
            <a:ext cx="224943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7526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  <a:latin typeface="Monotype Corsiva" pitchFamily="66" charset="0"/>
              </a:rPr>
              <a:t>Blow Lamp</a:t>
            </a:r>
            <a:endParaRPr lang="en-US" i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26" name="AutoShape 2" descr="http://www.stovelantern.com/Products/(11)%20Blow%20mp%20151-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stovelantern.com/Products/(11)%20Blow%20mp%20151-1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Documents and Settings\Jahir_EEE\Desktop\(11) Blow mp 151-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0"/>
            <a:ext cx="2743200" cy="4023360"/>
          </a:xfrm>
          <a:prstGeom prst="rect">
            <a:avLst/>
          </a:prstGeom>
          <a:noFill/>
        </p:spPr>
      </p:pic>
      <p:pic>
        <p:nvPicPr>
          <p:cNvPr id="1030" name="Picture 6" descr="C:\Documents and Settings\Jahir_EEE\Desktop\780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2839" y="1447800"/>
            <a:ext cx="2808761" cy="4023360"/>
          </a:xfrm>
          <a:prstGeom prst="rect">
            <a:avLst/>
          </a:prstGeom>
          <a:noFill/>
        </p:spPr>
      </p:pic>
      <p:pic>
        <p:nvPicPr>
          <p:cNvPr id="1031" name="Picture 7" descr="C:\Documents and Settings\Jahir_EEE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524000"/>
            <a:ext cx="2895600" cy="4023360"/>
          </a:xfrm>
          <a:prstGeom prst="rect">
            <a:avLst/>
          </a:prstGeom>
          <a:noFill/>
        </p:spPr>
      </p:pic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228600"/>
            <a:ext cx="4735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Standard wire gauge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hQSERUUEBQVFRMUGBkYGBQYGBUbGxwVGRoYFRwYFRgaHCcfGRokGRcYHy8gIycpLCwsGB8xNTAqNiYsLCkBCQoKBQUFDQUFDSkYEhgpKSkpKSkpKSkpKSkpKSkpKSkpKSkpKSkpKSkpKSkpKSkpKSkpKSkpKSkpKSkpKSkpKf/AABEIANEA8gMBIgACEQEDEQH/xAAbAAEBAQADAQEAAAAAAAAAAAAABgUDBAcCAf/EAEUQAAIBAwMCBAQEAwUFBQkAAAECAwAEEQUSIQYxEyJBUQcUMmEjQnGBM1JiFXKCkaEWJDSxwSVDRFPwF1Rjc4OSk8LS/8QAFAEBAAAAAAAAAAAAAAAAAAAAAP/EABQRAQAAAAAAAAAAAAAAAAAAAAD/2gAMAwEAAhEDEQA/APcaUpQKUpQKUpQKUpQKUpQKUqZ6h68jtpxbJDcXNyU3+DBGWIQkgO7EhVXIxnJoKalRP9q61MfwrO0tV97iZpW/XbBwP0Jr70W9v4b9Le/mglSeCSRPDjMe2SN4wVGSSw2ydz7fags6ZqT+JN3LHbReDM8Ae5gjkljxuWKR9jFcg4OSO1TPW/Tl7ZWjzWV7qdxMCqiPdG4AJ5YqI8kD7c8j0zQepUrzm90vUre0e6GqSDw4TM0M9tA2NqGQozKAQeCMirbp+6kltYJJwqyvEjOq9g7KGIHJ4yaDQpUvq/xHtLad4ZjKPC2+JKsUjRoXG5VkdAdpK89u1bWk65BdJvtpo5V9SjBsfZsdj9jQd6lKUClKUClKUClKUClKUClKUClKUClKUClKUClKl+qOuVtnFvbRtdXzDK20ZGQODvmbtGmCOT3yMe9Bu6pq0NtE0txIkUa93cgD9PuT6Acmo89V3uoD/siERQNx89cjAI7Zgg+p/szYHGCK/dUgTXNNV4fw7iJxIiPg+FdxZBimUjtklSCOzA49K1ej+tYrxfDbEV5HkTWrcOjrw2FPLJnswyMEetBgWUFxpupQC6vJ7qG/Voi0mAqXS4dNiDhFdQygD17mu/1ri0vLPUORGrG2uW9BBN9Duc8Kk205/qr6+LKEWAlC5+XuIJiw+pFSQbnX7hSf2JqkvZbeW2Zpmja2dMszFTGYyO5J4249aDvKwIyOQfWo7XyG1rTQv1pHds3I/hFFQZHfJk24/Q1zfC1idMhzuKZkERf6vlxI4iz/APT24+2K5er9DuHkt7uxKG5td48JzhJYpAA8Zb8reUFW7ZHNB9fEaxeXTZxF/EQLKo9zC6z4/fw8fvWL1Y2p3kNnPosqxI8TyvvKc70Ro1wysCfqH2J596+9UvtTvomtksfkxKCktxLNE4SNuG8JYyS7lc4PAB/zqy0vTkt4Y4Y+EiRUXPfaoCjP3wKCI6mWZtPttNdpJLy8VEkJKErGpRriSRlwu1VJUH1JA5NX6qAABwBwB9qjOobhbPVYLy4IW2kt2tWlP0xymRZUMh/KrAFd3bIGe9UOp9UWtvD4008Sx4JDb1OceiAcufsuTQYXw8O+O7vHP/FXUzAk9oYT8ugOe2BEf86nD8P5rnV7iV4/lLYR/wC73No6Ru8hZCHfbneSN+dwx2/Wtvp3pl7jSZYZzLbi8eeTZhd8cU0rSBCGyASh5B5G8juK++ndMj0SykN3cEpvYrlmKhct4ccMZ7MVwNi9yPtQfulaxeW17DY3jRXQmSRkuEBSVEjGd1xFyuCSFDKRkntVrUv0ZpUhMt7drturojyHvDbr/Cg+xA8zYxlmOe1afUvUKWVu00gLHIVI1+qSVjhI0HqxP+mT6UGrSpPp3rcvKLXUIflL08rGW3JKvfdBIOHI9V7j74OKygUpSgUpSgUpSgUpSgUpSgUpSgUpU11n1JJAI7e0UPe3RKQqeygDLTSf0IOfucD3oOr8TupJ7O0DW42mV1ja5IZkt0bgzOqgk47DjGTz6A9/o3pi3tIcwN4zzYkkumIZ5mbnez+oOcgZwM/ckzkcl1pbLHfSvfWFwVjM7gGSKWTyYlH54XJx67c4/Xku+grmzSRtHvJYgC0iWbhJIc/UY03Dcise2Dxmg/ZxFYa54jN4MF/AQcnEb3iOuCfyhzGePc59ScuvxEbvTTBtN981GVKY3/K+bxt+OfC2d88e3rW7o9zDq2nxSTwo0c6hmicBwGBKkcjuGBweD+lZesWlpodpNdWlmgfyqdvH1MFG9zkrGCQTQWckYYEMAQRgg8gg8EEeoqI1P4a6VAj3EsBEMIaVovElMQ2gsSId209vpxj7Vz9C9ei9kngme2+YhbjwJGdHjKqd8ZYAsAxKkj1FafXttLJpt1HAhklkiZFQYyS/k9TjgEn9qDU0m+SaCKWH+HIiumRjyMARx6cEcV2ZGwCQMkDsPX7CpzoiK8WIreRRQRosaQQI/iMiIm0+JIAFYkgYx2qloPK+lfitPPfwW84hHzBlVrdUnWW2dAWUSs4AfcAc4A5/TFeqVMaV0FFDciczTy+GZWhjkZSkJmJLmPCgknJGWJwDj71T0GN1Rr1vbRhblWk8YmNYEjMrSHBYqIwDuG0EnPFZfS3TelSKl3ZW0HJJVxGAysCQRtYZjYHIIwCK/PiDo9xKsMtlGXuLdnZHWZInTcu0hRJG8bqw4ZWx2GDW503ayR2sK3G3x9gMpRVUGZvM5AUAcuScgc9/Wg0qi7qETa9Gs3K29n4sCHOPFeUxvIPQsqhV+2/NWbNjk8AVK6zYQ38hNnciK+smwJVwxjLjlJYzw8bgevtkHg0FXURYD5/UJbmYgWunO8MCkjBuFGJp39PJ9C+3mPFfb6frUqmKWexhRhgzwJO0uP6FchUbv5snHtW3B0lbrY/IhT8uUKMNx3MGyWLMOdzEkk+5NBKfE2++Zt7eG2tDeC6b8K5QnZA/ASYOgJBG4tnKjCnJ7itDQtdms5UsdTfez+W2vSMLOBj8OXnyTj7/AF++e/10P0tJpscnzN2zxAsI4y/4UcIOUxvG5WC5B8xH64zWf1BqJ1mN7SwiV7ckCS/kB8JSD3tQCGllU9mGFBHJINB6FSuO2i2oqlixUAbj3OBjJ+571yUClKUClKUClKUClKUClKUCvNOnteSDU7k6sDBeTuUt3kAEJtEPkjgl7ZJ8zA4ySOM8Vr9WGS9vI9PgllhRE+YupoWKuE5SKJXHYs+WP2Ss6/aS28O21rwbywmfw0u5Aqsj4JQXKny+hAlUjnGe9BYdQaNHfWskDN5JV4dTyrAhldT7qwVv2qX+V10p8uz2QBG03o8XftwBvEXA8XGT325PpXV0yytbTVrePSmUJNHKbqCNy8aoqgxzEbiI234Qe4b/ADs9P6mt555reGVWmtyBIg7gkZ49wOxI7Hg80Edp3Xllp86aZ/DgtlERuZHRR4oUPgqfMc7sl+BuPtzXoE8CyIytyrqVI91YYP8Aoai+qvhTDeXLXCytC00YiuAqRt4kYK4wXB8N8Ko3D0UffNtFEFUKvAUAAfYcCgkekPhytlIsj3Elw0UZhgDqiiOAtu2gKPM2e7n/ACFWNKUClKUClKUClKUHQ11JDbTCFEklMbBI5PoZiCAr/wBJ9R7VHfCboa602OVbl4dspVhHGCSHAwSZCASCB9PIHoe+fQKUCulrOqLbW8s8mdkKM7Y74UE4H3OMV3ayuodOW7tbi2DgGWN4yQc7WZSASP1wcUE3oXRa3qJeasouJ5RvWFyTDAj+ZY44/pJC43MwJJ/1tYIFRQqKFVQAFUAAAdgAOAKmOierUmjW2nYR30CiOWByAxdPIXj/AJ0YjIK5712+qOrktV2RbZbyTywWynLvIeBuA5VB3ZjgAA80GhrWvQ2kfiXDhATtUclnc9kjQeZ2PoACa4+neoY7yHxYg64ZkeORdsiSKcMkiflYccfcVn6H0lslF1eP8xekEeIRhIge6W0fZF9N31Nzk84rM1u4Gn6jHchgLe+Zbe4XI8twBiGYD7jyN9tpoLelKUClKUClKUClKUClKlfiReOtmIYmKS3csVsjDuPFcByPbEYfn0oJ3Reojp013JqtvcRPcTtIbpUMsPhL5Yk3xZKhUHAK+p7VVab1Vp+pB4IpY58r54WVhlDxnZIo3LnHIBxxWJcdMXunjxdPuZ7qJCC9jcMr7k7MIZWG5GA5A7Ej17VxrevqN9ZyR2Vzbi1Z5JLi4jMTbWjZPAjGcvuZgT6DZ65oKJOl47W2nTTIoreZ0fYwUfxdp2Fie4DH14FeXdM9LyXd6i3Md+CsZaaeYeHLDcLjiG5THixvk+U5wBkVTt1rczXUr6XcWd1GuE+RlYxTBkyrNGxA3bm9TkYx2Neh2buY0MqhZCql1U7gHIG4BsDIByM45oOalKUClKUClYvU/VsNiitLueSQ7YoIxulkf+WNB3/XsP3GcGLTNUvvNcz/ANnwHtb2+1p8eniXBBCN9kFBbM4Hc4H3okoPYg/oc1Gr8IdOI/Gjknb1eaed2P6+cD/SuRvhJpndLbw29HjkmRh9wVegsKVDTdM6jaAvp169wq/+GvfPux6RzgKynHAzx7mtbpjrNLpmhlja2vIwDJayfUAfzxt2kT+ofuBxkKOlKUE91zHeG2/7PJEniIXCGMSGHPnEJkGwSYxgt7H1xWd0j8Pks5luI5JMtAUlRwu+SVpDKZZ2ViGcZ2jHbnk1ZUoMvWemLW7AF1BFLjsXUEj+63cfsa+ND6StLPPylvHEW4LKvmI9ix5I+2a16yNUv4LFZJ5NwMrKNo3u8kmNqRxR5OWOMBVA9z6mgmr6DUE1dHT5ie27kB4ooEhk/D27CCZpEIMm4sDjAA55D4N2W68dg0kl3vw8m1jEXySYsjIO453HnAAz3zot1FqJG6PS/L6LJdxJJj7qEZVP231+btXm9LK0Uj1MtzID+gEaf86Dm+HmuPc2YE//ABFu7W8//wA2I7Sf8Q2t/iqmqd6T6Ta0e4llnM810yvI3hpGuUXaNqL2JHc5OcD7k0VApSlApSlApSlAqP6+tZGe0lt5bVZbaR5FiuWKq+UMWQR5gV35HpkjNWFef6losF7rkkdzCk0cNinDjIDvM5yPvtHcfeg7MfUWsHtp1uQOdwvF2uPZPJkH7txWlB17b/2cL+XdHFwsikFmR/EELKQBk7X4zjsM1lf+zV7Z2OkXjWMcgHiQ+GJk3DjegkbKNjA474rq9TfD2Y6fb2Nk7bVlZ5pWfBYlJXzKPzo0zruXnjHtmg07VNH1GZGi+UnnjxMpTaJBtYeZtuGwGYcNxkjirGojoCK5a4u5ru0W23GNUBSEPuAPiqskYBki3bSrNnueTVvQKUpQKyup+oY7G1kuJckRjhR3ZzwqL92YgfvWrUP1H/vWsWdoeYrZGvZV9GcN4UOf7r7mxQdnozpaQOb7UMPfzjn+WCPuIIe+AM+Y+pz37mvpSgUpSgVg9VdJpeKrAmK6h80Fyv1xv/8Ash7Mh4IrepQT/RnUT3ULLcKI7u3bwriMdhIOQyf0OuGH6+uM1QVFa2otNYtLkcJeq1pL7eIPxYGI9WJDJn0Bq1oFfEsoUFmIVQMkkgAD3JPavusLrLpv562MIYKQ6SAMC0bGNg2yZAQWjbGCMj0PpQai6lEXWMSIXdd6puGTHkDeozkrkjkcc1NOgl1wCQgi1tFkhQ4/iTSPG8oHfISNUz6bz78/WifD2O2uI545GAjSRRbj+Cjy7DI0CtlogSmdoYjn9c9nqnp6SSSK6smVLy3yF352SxN9UMuOdpIBB52sM+tBR0qQXruZfLNpd+JB3EaxSpn2WUSAEfcgVxfKatd5czx6dGT5YViSeXbxzLIx2K3fhQce5oLSleW9e9DPDp9xcfPX008KiRC8xCqVYMSsaAKOM/p+1ej6TeeLBFJ/5kaP/wDcob/rQdulKUClKUClKUCofUo7y21Oa5t7I3Uc8EKblmijKGMyEgiQjOdy9varioDXunLe81tY7yMSxix3IjbsBxOQzLgjnDKD+1BzXvV2pQxvczadHHbwjdIhuVafwxyzoFXZ5VydpOTjvXZ6i6ouI7iNLVrEq8Ik2zyyo5y4jBG1SNpLoozgliQM4rry/Ci0GUjmuYbaQjfZpMRC544KkFhuxyAwzX31poukTSINSeGOVI/JunMLeFuOMYdcqGBx3wQaDe6V1N7i1jmkeBzJk7rcuY9u4gAF8MSAMHIHORjitesfpCG1WziXTyDbAN4ZBY587bjluTl9xz61sUClKUCojRJCdf1Dd+W3tQv2U72IH+ImreoXUW+W1+CVuI763a3ycY8aJvFXn3KnAz3oLqlKUClKUClKUEZ8UJNkNo+MlL+0YYxn+Jg4z6kEj96s6jetT497ptovrObqT1xHbLuG4ezSMoH3FWVApSlApSvmSUKCWIAAySTgAe5J7Cg+qnf9sMX3yjW04Bbak+FMZPh+KScHcq48oYjBbI9DXYt+tLGRwkd5as54CrNEST7ABua4G6Dszdi8EWLkP4hkDPkts8PB5+nH5e2RQT3XHxCsHtdRtPmEE6QSptbIDSFGXYhPDsG4IHY1U9F5/s6z3fV8tBn9fCTP+tYnxD0u2t9P1C4WCJZZYHVpAihmLjYMtjJ5YfrVF03bmOzt0PdIYlPOeVRR39e1BpUpSgUpSgUpSgVGfETEfy86Tzwz7mgjEEKTSSeKFcxqrjav8ENuOMbT71Z1N/EC3PybTIMyWjpdKPfwGEjL/ijDr/ioIKXTlkLPqFhq14xTETy+GdrZ5CRwMBbknHnOe3cdj3OquhdQu7HT0AgN5CE8a5c/ioRtACvg7gNzM/PJTIzmrPVOu7SEKFkE0sm3wreEq8r7uRtQHgY53HAx61lar1u72VzJFutJ7Rl8dJ4vEZUIzlVR9rblOVO7HHOBzQb/AErbXccAS/eGSVTgSRAqGTjBZSAFbvwvHatioH4c9Tma4uoHlmuGRywuW8PwnCkRsIFj8sag7SBkk7iavqBSlKBU/wBcdL/PWpjRtk8bCWCX+SdOUb9O4P2P2qgpQTvRfVgvYiJF8K7gPh3EB7pKOMj3RsZBGRj14qiqV6q6OeWQXdhILe/jXaJMZSVO/hXC/mQkDnuvGOwrpWPxLWJlh1eJrGc8B35t3PvFMMr98NjGe9Bb0ritrtJFDRurqezKQw/zHFchNB+11tR1GO3ieWdxHHGNzO3YD/1xjuTxWLrfX1pbN4e/xrg/TbQDxJWPsFX6f8RArK03Q7vUJVn1VVigjYPBYAhvMO0l03Z2HonYeoyMEOfoaxkmkl1K6UrJcgLBGcZis1JZFPszk72/Udu1WNKUCsPX7C+eRGsrqKFFB3RyQeJvYkYy28FQB/Lzye/GNylBjdOS3pEg1BIFZWAjaEuVdNoJbDnK+YkYPse/BOHb6WuqTyy3Y32lvK0MFsfoaSI7JJplzhzvDKqtwApOMtVrUp0fciCSexl8sqSyzRA/95bzytMHT32u7I3sVHuKDXvOlrSWPw5baBo8YCmNMAf08eX9sVhJ0le2wxp99+EudlvdR+MoHogmDLKFHYZLYAFWNfjMACTwByT9qDzXqmDVru3ayns4SJmiDXME/kVRKjtvjkAfbtU9s/vXpQFFbIyOQfWv2gUpSgUpSgUpSgV8yIGBDAEEEEHkEHjBHqK+qUHmfT3SIluL2NZ3svAnKLBZrDB+Eyq8UkjhC8m5W/McZUjHFWWh9LR2yygtJO85zNLOQ7vhdgVsALtC8BQMYzWT1dFNazi/tREfwzFcLLJ4aeGDvSZmweY23DABJEmBUZJp2oahmXwJXlcr4F60ptYrcA53QWuTK6Hk73G5+OAKCmh6+s7e7SwtYo4EWRlkL+HbxqfMPwVbBlYyADyjBz35FXtR2vfDayuLv527y21RvjcoIiVBUO+RngHtuxwOOOdzQOp7e9DtbPvWNyhbHBI/Mh/MhOQGHB2n2oNWlKUClKUCuK4tkkUrIqup7qwBB/UHg1y0oJO4+Fems+9bcRN7wvLD/pEyj/Sj/C+xY5lSaX+mW5uXX91aTB7etVlKDoaToNvarttoYoVPcRoq5/vEDJ/eu/SlAr8LY71+1H/EXQ2nW3k8E3UMEhaazB5kRlKb0GQGkjJ3BT3y3rigsKVJ/D2KSG1lWVZY4I5X+XFxxItqApAkySQFbeBuOdoGa5JfiZp4JCzmQDu0UU8qcf1xIyn9jQVFZut9OwXahZ0yUO5HBZXRv5o5FIZD+h59c00XqO2u1LWsySgY3bTypPo6/Up+xAr91/VTbW7yiOSVlGFSKNpGLE4GEBBIycnkcA80GOvRcqjEep34x9O5reQDjHm3wkuP7xrjVNXg/NaXqAfmD20p/dQ8Z9PRa7fSHVDXVqs86pEGfYjB/LJztyoYBkO/cuxhkFT34J4+vb9xAttbnFxet4EZ/lDAmSXjnCRBmz77aDQ6W175y1juPDMe/d5CwblWZCVYcMpK5DDuCDWtXX0+xSGJIohtjjVUVfZVAUD/ACFdigUpSgUpSgUpSgUpSg6up6clxDJDMu6OVSjD+lhg49j96mND6rW2hkg1KZVntMKztnM0R4imQd3LjykLk71YY7VY1M9d9O/MQGSGNWuYsFDwshQMrSRRS94mkQFAwwQWoJu26zOoXS2dxBbvbXJkBtyzNcRLEPEWS7QZWPLKBsJDKWXOTxWnF03baWW1C6uZ3aOLwi7soXwyQVjSKNFAAP0oB68DtjV6f1SxjsBcWoSG1RGLAKEKbM71kXuHBByDyT75qO1CVdc8SA27Wt7FCJrWV3D7Y5WAy6xn8JztAwwLKG3DkUHqKOCMg5FfVQ3Sukx6DpmLmVnO/c5UFsyyFUEcCdzyBx3J3HAzgWsFwrjcjKy+6kEccHkfeg5KUpQKUpQKUpQKUpQKUpQR9/ZjUb54ZebKz2eJH+Wa6dd4WT+ZI0KttPBZxkHbVbHEFAVQAoGAAMAAegA7CpfQJfB1K+t34M7JdxH+ZDGkDgfdHiGfXziqugmOrOncj5uzUJfQDcrDjxVHLQTY+tHGQM/SxBGMc7Oiaul1bxTxHKSorjtkZGdpx+YHII9CDXW6j6qtrGMPdSBAxwqgFndvZEHLHkdu2ea8rj+KUFtObiygultZXzcW7xoE5IBuLfEh2Plk3IRh96ngkEh6P1d0VaXlusd0CkMDGQbG8MLgHJOBgDBJ7VkfDvTJJWa9nllmQgxWRmx4gtd27xHwBl5CFOSN21Fyea+Z9VXWnSG0YmwXa91MAyiT8y2i5APPBkx2GF7kirxVxwO1B+0pSgUpSgUpSgUpSgUpSgUpSggOvug/ESSe1EpkZkeS3RwEkKkbpREw2PcBAducAkKTkgVudEwWK2/iWCqqP/EcgiQuud3zDN5zICTnd7n3qjqS6m6AjuPFkgZ4ZZVIlVHKR3AwcJcgA5BPBdQH2lhnmgw31KLWZAiRNBOkLT2dxJskBhZ0jZ2hDeXcMAbvNhiykEVnrfp03apaQZurly1zIhWRQYgMO0ZCsq7VjHDHsGY9wDv/AA5W3twYJEMWosMziQKryFfzQkeV4F7II+FUAEA5rIvOo21LUZbAIk9qrtBKqxtlIzFkz/M7sI3i5QIBzsNBe9P9SQ3sbSW7MQjFGDKyMrDBwysARwQf0NalRuuaE9pp8kGmRF5JmbObgxys0mS0njPktJwB3Bx2PFZWmdWz2FjI16TN4Ugt7dW/Dmn8MKjuA5JfMm4rgEkAZ75oPR6Vh6D1fDdySxRiRJYNnixyIVK7xkZJ49D6+lbFvcrIoaNlZT2ZSCD6cEcGg5KUpQKUrrXmpRQgtNLHGANxLuqgLkLkkngZIGfcig7NKl+rPiJbafuEviPIsYl8NEJzGXWPIc4ThmGRnOKxuqdW1G68AaOyrDc25mE5jOVYYdVaRm2KXBC42kg5z7qHd+ImpWKLEbm5+XuI5B4M0WDLEzg+ZkGT4JVTuDDaQPfFc+n9Rz20qQaoYyJcCC9jBWKRv/LlUkiKU9xztb05GK62u9FW8qx32oQCe4trdjJFGqFZZAgJ8u3LnKkKCcc9q7mi9QWuqac8s8QS3O9JI5toChDg7jnC4GDngj9s0HjHV+rtc6ldySE5gmeGPIH4ccW/zRjPONk0h/qWP3xXBaTHkIVjzhh/8P6P3AikWHnOcWEnviuXVelblZbi9so7m6s5DxM4zI4GHD7M+JJHvVfxMDcob3zWdb6juYIkc0shbaIhG++SNt6OO3cqJAT73cp520F/8DNTeO5ubPLeBsFxGpH8MswDIDnj6gpH80bY9c+y15X8HtMaC4ulvUaO+ZI32MRg2xz50wxG5pt5fHAY+mTXqlApSlApSlApSlApSlApSlApSlApSlBm6707BeR7LmMOAcq3IdG/mjceZG+4NR+j6BPovii1gF1ZySNKVQ4uY8jthzi4UAAAZVuTwa9CpQeK67s17VlggJSKK3HivMjrJGwl3n5eNiCsp4QuQRgHvgZr/ih1ILNLX/dorhmkOzxQzYkjAdFjCqz+K5AVWHAOMmqPXuk7a8C/MRhnT6JQSkif3JEIZf0zj3qT1D4aXImt54L553tCxhivR4i5cbTukTa+exDEEjA9qDVtunILPTrgQsbNJ0aWRpj4oiZ0AbcrnDY7YJwT71OdB9Gqm65sLmOdEtXtogBJETOWMjtPySh8QnAC+UMOOAT3OrdQ1KSyuLebTBK0sTIslvMrpuI4Yo4WQYPmHB5ArrdJdTWNjZCC8+aglkBe4a5guAZJpABIxk2kHOMA57AfrQdz4d6RqMMo+Zv47u2WEoQH3ulwWDFS2CW2+YbmbOCBgVxDS9abURJ8wEtBdM3gs0JJtRjtsTJBGVCnlSQSSctWF8HOoNPtbeR5ryKOaUqhjfw4tscJaOLIAAZyrbmbJJyM9jTU9Vs/9ooLkX8JiePeziSPCGNGjEPiBsBH3bih7kUFT1z01c3MsgW+FpbywxxL+I/Nx4yvkJ5QMoCvlbJ3c8V+dX9KWoCXOoTHYtt8pIwi3PKZCgVgVDMG3jIAB5Y/epr4vdSaZeWq+HcrNcQurRpES25WZUkXIBH0ZOcg+UY++7rnWVtqFvJbQWt7dhwVykDqFccqxkl2hCrANk88UGv1NHbzWo1CK3W9dIT4K+Yq0cu3dmPB3Db5iNpbCkDmufp++/tDSVYj5bx4XT8Ij8MeaLdGcDbjGQDgjse1YnS8esraQW/y9pa+CiRmSSRpWIQBdyxRYXJAzgv3zXasPhVFgi9nnulZ2kMLMY7cSO5kYrBGQMFiThiRQYnRPVDW0cthbRyahNbzOEkiYCAxviRd8zsREFLFSmXIK8Zrd034eeJM9xqLLI8jrIbWLeLUSKAodkY/jSYAy7gA/wAtV9nZRwoI4UWNF4CIoVQPsBwK56D8Apiv2lBNdZ6W5WO7tVzdWhLqo/72Ij8WA++5eV9mVTW1pOqx3MEc8Lbo5VDKfsfcehHYj0INduo3Ss6fqDWx/wCFvWeW3PolxjdNB9g3Mq9vzigsqUpQKUpQKUpQKUpQKUpQKUpQKUpQKUpQKUpQK/K/aUHXl0+Jjlo0Y+5VT/zFdX/Zm1/92g//ABR//wA1pUoOKG1RBhFVR/SAPv6frXLilKBSlfLuB3IHIHPuTgD9yQKD6pSlApSlB+MePf7V53qfxDtZ4/xbV5DD4U6o20ESLE9020+jQqmG/vgdjXotYJ6GsufwF58f1f8A8UAJsc8bgMcdh2xQTdz8Xo0aVfAJMfjcCVC2YMEl1xlFIJIbnt2qw6f1Y3MPiMqrliAFcuMDjOSi/fjFda46MtHTY8WV3StjdIPNMrJIchs+ZWb/AKYxWlYaesK7UMhBOcySSyHJx+aRmOOO2cUHZpSlApSlApSlApSlApSlApSlApSlApSlApSlApSlApSlAr5f/qP+dKUH1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t0.gstatic.com/images?q=tbn:ANd9GcSC6LsUstfBxUEZOqLRxFEa8QK6QLLp-XcXJXHEBJ7OTuF3Rm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90588"/>
            <a:ext cx="6806514" cy="314801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95400" y="42672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measure that how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wire 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either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diameter or cross sectional area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amount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current that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wire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safely carry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as well as its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resistance and weight per unit of length.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How to Write a Good(?) Report?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points that need to be included in a report are-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Objectives of the experiment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/>
              <a:t>Theory (</a:t>
            </a:r>
            <a:r>
              <a:rPr lang="en-US" i="1" dirty="0" smtClean="0"/>
              <a:t>If any</a:t>
            </a:r>
            <a:r>
              <a:rPr lang="en-US" dirty="0" smtClean="0"/>
              <a:t>)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Apparatus List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Diagram/ Experimental flow chart/ Set-up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Procedure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/>
              <a:t>Data (</a:t>
            </a:r>
            <a:r>
              <a:rPr lang="en-US" i="1" dirty="0" smtClean="0"/>
              <a:t>If any</a:t>
            </a:r>
            <a:r>
              <a:rPr lang="en-US" dirty="0" smtClean="0"/>
              <a:t>)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/>
              <a:t>Graphs(With discussion) (</a:t>
            </a:r>
            <a:r>
              <a:rPr lang="en-US" i="1" dirty="0" smtClean="0"/>
              <a:t>If any</a:t>
            </a:r>
            <a:r>
              <a:rPr lang="en-US" dirty="0" smtClean="0"/>
              <a:t>)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/>
              <a:t>Results (</a:t>
            </a:r>
            <a:r>
              <a:rPr lang="en-US" i="1" dirty="0" smtClean="0"/>
              <a:t>If any</a:t>
            </a:r>
            <a:r>
              <a:rPr lang="en-US" dirty="0" smtClean="0"/>
              <a:t>)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Discussion/Conclusion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3276600" cy="29718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Conventional symbols for electrical installation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Lighting and Exhaust Fans Blocks</a:t>
            </a:r>
          </a:p>
          <a:p>
            <a:pPr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Outlets Blocks</a:t>
            </a:r>
          </a:p>
          <a:p>
            <a:pPr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Climate Control Blocks</a:t>
            </a:r>
          </a:p>
          <a:p>
            <a:pPr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General Electrical Symbol Blocks</a:t>
            </a:r>
          </a:p>
          <a:p>
            <a:pPr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Gas Blocks </a:t>
            </a:r>
          </a:p>
          <a:p>
            <a:pPr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Water Blocks</a:t>
            </a:r>
          </a:p>
          <a:p>
            <a:pPr>
              <a:buFont typeface="Wingdings" pitchFamily="2" charset="2"/>
              <a:buChar char="Ø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Reflected Ceiling Plan Blocks</a:t>
            </a:r>
          </a:p>
          <a:p>
            <a:pPr>
              <a:buNone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Monotype Corsiva" pitchFamily="66" charset="0"/>
              </a:rPr>
              <a:t>     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010400" y="2362200"/>
            <a:ext cx="838200" cy="3733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304800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</a:rPr>
              <a:t>All Symbols  From </a:t>
            </a:r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S.L. </a:t>
            </a:r>
            <a:r>
              <a:rPr lang="en-US" sz="2800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Upp</a:t>
            </a:r>
            <a:fld id="{6964F5DA-31CA-4E05-BE82-C567CF30B8E8}" type="slidenum">
              <a:rPr lang="en-US" sz="2800" b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pPr/>
              <a:t>4</a:t>
            </a:fld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al</a:t>
            </a:r>
            <a:endParaRPr lang="en-US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Electrical Wiring Diagram Symbols for Lighting </a:t>
            </a:r>
            <a:r>
              <a:rPr lang="en-US" dirty="0" smtClean="0">
                <a:latin typeface="Monotype Corsiva" pitchFamily="66" charset="0"/>
              </a:rPr>
              <a:t/>
            </a:r>
            <a:br>
              <a:rPr lang="en-US" dirty="0" smtClean="0">
                <a:latin typeface="Monotype Corsiva" pitchFamily="66" charset="0"/>
              </a:rPr>
            </a:br>
            <a:endParaRPr lang="en-US" dirty="0">
              <a:latin typeface="Monotype Corsiva" pitchFamily="66" charset="0"/>
            </a:endParaRPr>
          </a:p>
        </p:txBody>
      </p:sp>
      <p:pic>
        <p:nvPicPr>
          <p:cNvPr id="4" name="Content Placeholder 3" descr="Surface Ceiling Light Electrical Symbo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1981200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Surface Ceiling Light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Recessed Ceiling Light Electrical Symbo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743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95600" y="2743200"/>
            <a:ext cx="460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Recessed Ceiling Light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rop Cord Light Electrical Symbo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429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971800" y="3429000"/>
            <a:ext cx="3403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Drop Cord Light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Lindscape Light Electrical Symbo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1910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0" y="4191000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Landscape Light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Wall Light Electrical Symbol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953000"/>
            <a:ext cx="762000" cy="58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971800" y="4953000"/>
            <a:ext cx="2276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Wall Light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eiling Fan Electrical Symbol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5638800"/>
            <a:ext cx="66230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895600" y="5562600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Ceiling Fan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Electrical Wiring Diagram Symbols for Lighting (Continued…</a:t>
            </a:r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  <a:t>.)</a:t>
            </a:r>
            <a:endParaRPr lang="en-US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Track Light Electrical Symbo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33600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1981200"/>
            <a:ext cx="2476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Track Light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roffer Fluorescent Electrical Symbo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743200"/>
            <a:ext cx="954405" cy="5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3200" y="2590800"/>
            <a:ext cx="4994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Troffer Fluorescent Light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urface Fluorescent Electrical Symbo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276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43200" y="3276600"/>
            <a:ext cx="5096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Surface Fluorescent Light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3962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Home Electrical Wiring Diagram Symbols for Switches</a:t>
            </a:r>
            <a:endParaRPr lang="en-US" sz="3200" u="sng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2" name="Picture 11" descr="Switch Electrical Symbo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495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667000" y="4648200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3-Way Switch Electrical Symbol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181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514600" y="5181600"/>
            <a:ext cx="2917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3-Way Switch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4-Way Switch Electrical Symbol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5791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14600" y="5638800"/>
            <a:ext cx="2917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4-Way Switch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Dimmer Switch Electrical Symbol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514600" y="6211669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Dimmer Switch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Multi-light Bar Electrical Symbol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7800" y="1371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819400" y="1295400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Multi-light Bar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Home Electrical Wiring Symbols for Outlets </a:t>
            </a:r>
          </a:p>
        </p:txBody>
      </p:sp>
      <p:pic>
        <p:nvPicPr>
          <p:cNvPr id="4" name="Picture 3" descr="Outlet Electrical Symbo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609600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167640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Outlet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FI Outlet Electrical Symbo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14600"/>
            <a:ext cx="609600" cy="58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95600" y="236220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GFI Outlet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witched Outlet Electrical Symbo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200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19400" y="3124200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Switched Outlet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Waterproof Outlet Electrical Symbo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819400" y="3810000"/>
            <a:ext cx="3661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Waterproof Outlet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Quad Outlet Electrical Symbol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53340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743200" y="5257800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Quad Outlet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Floor Outlet Electrical Symbol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4724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819400" y="4648200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Floor Outlet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240 Volt Outlet Electrical Symbol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6019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667000" y="5867400"/>
            <a:ext cx="3130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240 Volt Outlet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</a:rPr>
              <a:t>Home Electrical Wiring Symbols for Signals &amp; Communications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3" descr="Smoke Detector Electrical Symbo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609600" cy="58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0" y="1600200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Smoke Detector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elecom Outlets Electrical Symbo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0" y="2209800"/>
            <a:ext cx="333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Telecom Outlets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tereo Outlet Electrical Symbo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971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0" y="2819400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Stereo Outlet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elevision Outlet Electrical Symbo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5814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971800" y="3429000"/>
            <a:ext cx="3486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Television Outlet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Doorbell Button Electrical Symbol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43434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971800" y="4114800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Doorbell Button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Doorbell Chime Electrical Symbol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4876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048000" y="4724400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Doorbell Chime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Doorbell Transformer Electrical Symbol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5562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971800" y="5486400"/>
            <a:ext cx="4340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Doorbell Transformer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Thermostat Electrical Symbol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6348095"/>
            <a:ext cx="586105" cy="5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895600" y="6211669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Thermostat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Electrical tools</a:t>
            </a:r>
            <a:endParaRPr lang="en-US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Wood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Stone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Iron (Metal)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Macro(Tools)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Micro(tools)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B434-FE36-45EF-9251-9F82CF6D02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FF00"/>
                </a:solidFill>
                <a:latin typeface="Lucida Calligraphy" pitchFamily="66" charset="0"/>
              </a:rPr>
              <a:t>,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1800" dirty="0" smtClean="0">
                <a:solidFill>
                  <a:srgbClr val="92D050"/>
                </a:solidFill>
                <a:latin typeface="Lucida Calligraphy" pitchFamily="66" charset="0"/>
              </a:rPr>
              <a:t>K</a:t>
            </a:r>
            <a:r>
              <a:rPr lang="en-US" sz="1800" dirty="0" smtClean="0">
                <a:solidFill>
                  <a:srgbClr val="00B0F0"/>
                </a:solidFill>
                <a:latin typeface="Lucida Calligraphy" pitchFamily="66" charset="0"/>
              </a:rPr>
              <a:t>U</a:t>
            </a:r>
            <a:r>
              <a:rPr lang="en-US" sz="1800" dirty="0" smtClean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Lucida Calligraphy" pitchFamily="66" charset="0"/>
              </a:rPr>
              <a:t>T</a:t>
            </a:r>
            <a:endParaRPr lang="en-US" sz="1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544</Words>
  <Application>Microsoft Office PowerPoint</Application>
  <PresentationFormat>On-screen Show (4:3)</PresentationFormat>
  <Paragraphs>182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Khulna University of Engineering &amp; Technology Department of Electrical &amp; Electronic Engineering (EEE)</vt:lpstr>
      <vt:lpstr>References</vt:lpstr>
      <vt:lpstr>        Familiarization with    (a) Conventional symbols for electrical installation    (b) Electrical switches    (c) Electrical tools  </vt:lpstr>
      <vt:lpstr> Conventional symbols for electrical installation </vt:lpstr>
      <vt:lpstr> Electrical Wiring Diagram Symbols for Lighting  </vt:lpstr>
      <vt:lpstr>Electrical Wiring Diagram Symbols for Lighting (Continued….)</vt:lpstr>
      <vt:lpstr>Home Electrical Wiring Symbols for Outlets </vt:lpstr>
      <vt:lpstr>Home Electrical Wiring Symbols for Signals &amp; Communications</vt:lpstr>
      <vt:lpstr>Electrical tools</vt:lpstr>
      <vt:lpstr>Screwdriver: </vt:lpstr>
      <vt:lpstr>Screwdriver (Continued….)</vt:lpstr>
      <vt:lpstr>Pliers</vt:lpstr>
      <vt:lpstr>Pliers (Continued…)</vt:lpstr>
      <vt:lpstr>Pliers(Continued…)</vt:lpstr>
      <vt:lpstr>Side Cutters </vt:lpstr>
      <vt:lpstr>Side cutter+ Plier(Continued…)</vt:lpstr>
      <vt:lpstr> Pocket Knife </vt:lpstr>
      <vt:lpstr>Pocket Knife(Continued…)</vt:lpstr>
      <vt:lpstr>Hammer </vt:lpstr>
      <vt:lpstr>Hacksaw</vt:lpstr>
      <vt:lpstr>Hacksaw</vt:lpstr>
      <vt:lpstr>Hacksaw(Continued…)</vt:lpstr>
      <vt:lpstr>Hacksaw(Continued…)</vt:lpstr>
      <vt:lpstr> Chisel</vt:lpstr>
      <vt:lpstr>Scratch awl</vt:lpstr>
      <vt:lpstr>Scratch awl(Continued…)</vt:lpstr>
      <vt:lpstr>Drill</vt:lpstr>
      <vt:lpstr>Drill(Continued…)</vt:lpstr>
      <vt:lpstr>Brace (tool) </vt:lpstr>
      <vt:lpstr>Plumb-bob</vt:lpstr>
      <vt:lpstr>Blow Lamp</vt:lpstr>
      <vt:lpstr>Slide 32</vt:lpstr>
      <vt:lpstr>How to Write a Good(?) Report?</vt:lpstr>
      <vt:lpstr>Slide 34</vt:lpstr>
    </vt:vector>
  </TitlesOfParts>
  <Company>Kuet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Khulna University of Engineeirng &amp; Technology</dc:title>
  <dc:creator>Jahirul_EEE</dc:creator>
  <cp:lastModifiedBy>Zakir</cp:lastModifiedBy>
  <cp:revision>235</cp:revision>
  <dcterms:created xsi:type="dcterms:W3CDTF">2010-11-11T03:56:04Z</dcterms:created>
  <dcterms:modified xsi:type="dcterms:W3CDTF">2013-12-01T11:07:30Z</dcterms:modified>
</cp:coreProperties>
</file>