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92" r:id="rId2"/>
    <p:sldId id="300" r:id="rId3"/>
    <p:sldId id="257" r:id="rId4"/>
    <p:sldId id="258" r:id="rId5"/>
    <p:sldId id="267" r:id="rId6"/>
    <p:sldId id="266" r:id="rId7"/>
    <p:sldId id="259" r:id="rId8"/>
    <p:sldId id="260" r:id="rId9"/>
    <p:sldId id="261" r:id="rId10"/>
    <p:sldId id="262" r:id="rId11"/>
    <p:sldId id="264" r:id="rId12"/>
    <p:sldId id="268" r:id="rId13"/>
    <p:sldId id="263" r:id="rId14"/>
    <p:sldId id="265" r:id="rId15"/>
    <p:sldId id="270" r:id="rId16"/>
    <p:sldId id="271" r:id="rId17"/>
    <p:sldId id="272" r:id="rId18"/>
    <p:sldId id="273" r:id="rId19"/>
    <p:sldId id="277" r:id="rId20"/>
    <p:sldId id="299" r:id="rId21"/>
    <p:sldId id="274" r:id="rId22"/>
    <p:sldId id="276" r:id="rId23"/>
    <p:sldId id="278" r:id="rId24"/>
    <p:sldId id="279" r:id="rId25"/>
    <p:sldId id="280" r:id="rId26"/>
    <p:sldId id="281" r:id="rId27"/>
    <p:sldId id="293" r:id="rId28"/>
    <p:sldId id="294" r:id="rId29"/>
    <p:sldId id="282" r:id="rId30"/>
    <p:sldId id="284" r:id="rId31"/>
    <p:sldId id="296" r:id="rId32"/>
    <p:sldId id="297" r:id="rId33"/>
    <p:sldId id="298" r:id="rId34"/>
    <p:sldId id="283" r:id="rId35"/>
    <p:sldId id="285" r:id="rId36"/>
    <p:sldId id="286" r:id="rId37"/>
    <p:sldId id="287" r:id="rId38"/>
    <p:sldId id="288" r:id="rId39"/>
    <p:sldId id="289" r:id="rId40"/>
    <p:sldId id="290" r:id="rId41"/>
    <p:sldId id="291" r:id="rId42"/>
    <p:sldId id="2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60"/>
      </p:cViewPr>
      <p:guideLst>
        <p:guide orient="horz" pos="2160"/>
        <p:guide pos="2880"/>
      </p:guideLst>
    </p:cSldViewPr>
  </p:slideViewPr>
  <p:notesTextViewPr>
    <p:cViewPr>
      <p:scale>
        <a:sx n="200" d="100"/>
        <a:sy n="2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37403-3D82-4E07-A4C3-E8D1242E06D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CC18E57-2269-4317-A85E-89CED0DDC6FF}">
      <dgm:prSet phldrT="[Text]"/>
      <dgm:spPr/>
      <dgm:t>
        <a:bodyPr/>
        <a:lstStyle/>
        <a:p>
          <a:r>
            <a:rPr lang="en-US" dirty="0" smtClean="0"/>
            <a:t>Double Pole Iron Clad Switch(DPIC)</a:t>
          </a:r>
        </a:p>
        <a:p>
          <a:r>
            <a:rPr lang="en-US" dirty="0" smtClean="0"/>
            <a:t>(domestic wiring)</a:t>
          </a:r>
          <a:endParaRPr lang="en-US" dirty="0"/>
        </a:p>
      </dgm:t>
    </dgm:pt>
    <dgm:pt modelId="{662CC8A6-D14C-4C26-AFDC-23D0E37C2929}" type="parTrans" cxnId="{7C3939FE-6C99-4C07-86D6-9B0E7A515B7A}">
      <dgm:prSet/>
      <dgm:spPr/>
      <dgm:t>
        <a:bodyPr/>
        <a:lstStyle/>
        <a:p>
          <a:endParaRPr lang="en-US"/>
        </a:p>
      </dgm:t>
    </dgm:pt>
    <dgm:pt modelId="{D5E809F2-D06C-4396-92FF-44C25933A484}" type="sibTrans" cxnId="{7C3939FE-6C99-4C07-86D6-9B0E7A515B7A}">
      <dgm:prSet/>
      <dgm:spPr/>
      <dgm:t>
        <a:bodyPr/>
        <a:lstStyle/>
        <a:p>
          <a:endParaRPr lang="en-US"/>
        </a:p>
      </dgm:t>
    </dgm:pt>
    <dgm:pt modelId="{C52F230A-F901-4765-91A2-9A6315D7F744}">
      <dgm:prSet phldrT="[Text]"/>
      <dgm:spPr/>
      <dgm:t>
        <a:bodyPr/>
        <a:lstStyle/>
        <a:p>
          <a:r>
            <a:rPr lang="en-US" dirty="0" smtClean="0"/>
            <a:t>Triple Pole Iron Clad Switch(TPIC)</a:t>
          </a:r>
        </a:p>
        <a:p>
          <a:r>
            <a:rPr lang="en-US" dirty="0" smtClean="0"/>
            <a:t>(Industrial Installations)</a:t>
          </a:r>
          <a:endParaRPr lang="en-US" dirty="0"/>
        </a:p>
      </dgm:t>
    </dgm:pt>
    <dgm:pt modelId="{5F26A7A8-4D88-4EA9-91A8-C20F1DDCC4E9}" type="parTrans" cxnId="{99180B15-961A-4CD3-810F-2CC6E39EDD57}">
      <dgm:prSet/>
      <dgm:spPr/>
      <dgm:t>
        <a:bodyPr/>
        <a:lstStyle/>
        <a:p>
          <a:endParaRPr lang="en-US"/>
        </a:p>
      </dgm:t>
    </dgm:pt>
    <dgm:pt modelId="{2C316287-F13C-44B8-86FF-AA36354B61AB}" type="sibTrans" cxnId="{99180B15-961A-4CD3-810F-2CC6E39EDD57}">
      <dgm:prSet/>
      <dgm:spPr/>
      <dgm:t>
        <a:bodyPr/>
        <a:lstStyle/>
        <a:p>
          <a:endParaRPr lang="en-US"/>
        </a:p>
      </dgm:t>
    </dgm:pt>
    <dgm:pt modelId="{2DE990CB-5ED2-4F6C-846F-45524A73FCBE}">
      <dgm:prSet phldrT="[Text]"/>
      <dgm:spPr/>
      <dgm:t>
        <a:bodyPr/>
        <a:lstStyle/>
        <a:p>
          <a:r>
            <a:rPr lang="en-US" dirty="0" smtClean="0"/>
            <a:t>Triple Pole Iron Clad Switch with neutral Link(TPNIC)</a:t>
          </a:r>
        </a:p>
        <a:p>
          <a:r>
            <a:rPr lang="en-US" dirty="0" smtClean="0"/>
            <a:t>(Industrial Installation)</a:t>
          </a:r>
          <a:endParaRPr lang="en-US" dirty="0"/>
        </a:p>
      </dgm:t>
    </dgm:pt>
    <dgm:pt modelId="{DC57F8CC-1E24-4E46-85DA-94C62BF50F7B}" type="parTrans" cxnId="{63812004-1447-4839-9730-A8F8A4D726EB}">
      <dgm:prSet/>
      <dgm:spPr/>
      <dgm:t>
        <a:bodyPr/>
        <a:lstStyle/>
        <a:p>
          <a:endParaRPr lang="en-US"/>
        </a:p>
      </dgm:t>
    </dgm:pt>
    <dgm:pt modelId="{B65D072E-7203-4A8B-A847-89F64D76584B}" type="sibTrans" cxnId="{63812004-1447-4839-9730-A8F8A4D726EB}">
      <dgm:prSet/>
      <dgm:spPr/>
      <dgm:t>
        <a:bodyPr/>
        <a:lstStyle/>
        <a:p>
          <a:endParaRPr lang="en-US"/>
        </a:p>
      </dgm:t>
    </dgm:pt>
    <dgm:pt modelId="{14881CF0-28E8-40D0-9059-6D59E8041526}" type="pres">
      <dgm:prSet presAssocID="{BC037403-3D82-4E07-A4C3-E8D1242E06D1}" presName="linear" presStyleCnt="0">
        <dgm:presLayoutVars>
          <dgm:dir/>
          <dgm:resizeHandles val="exact"/>
        </dgm:presLayoutVars>
      </dgm:prSet>
      <dgm:spPr/>
      <dgm:t>
        <a:bodyPr/>
        <a:lstStyle/>
        <a:p>
          <a:endParaRPr lang="en-US"/>
        </a:p>
      </dgm:t>
    </dgm:pt>
    <dgm:pt modelId="{36F3BDF8-176D-401C-AA98-5726C61D7239}" type="pres">
      <dgm:prSet presAssocID="{6CC18E57-2269-4317-A85E-89CED0DDC6FF}" presName="comp" presStyleCnt="0"/>
      <dgm:spPr/>
    </dgm:pt>
    <dgm:pt modelId="{BE64029B-175F-4597-9F44-A0CDFC684216}" type="pres">
      <dgm:prSet presAssocID="{6CC18E57-2269-4317-A85E-89CED0DDC6FF}" presName="box" presStyleLbl="node1" presStyleIdx="0" presStyleCnt="3" custLinFactNeighborX="-2222" custLinFactNeighborY="25600"/>
      <dgm:spPr/>
      <dgm:t>
        <a:bodyPr/>
        <a:lstStyle/>
        <a:p>
          <a:endParaRPr lang="en-US"/>
        </a:p>
      </dgm:t>
    </dgm:pt>
    <dgm:pt modelId="{FEB04495-BD60-424D-A160-00FF3B8C2CA2}" type="pres">
      <dgm:prSet presAssocID="{6CC18E57-2269-4317-A85E-89CED0DDC6FF}" presName="img" presStyleLbl="fgImgPlace1" presStyleIdx="0" presStyleCnt="3" custScaleX="106064" custScaleY="88632" custLinFactNeighborX="1229" custLinFactNeighborY="34448"/>
      <dgm:spPr/>
    </dgm:pt>
    <dgm:pt modelId="{1172EAF1-DDF0-4372-8F70-8369B12FDD3D}" type="pres">
      <dgm:prSet presAssocID="{6CC18E57-2269-4317-A85E-89CED0DDC6FF}" presName="text" presStyleLbl="node1" presStyleIdx="0" presStyleCnt="3">
        <dgm:presLayoutVars>
          <dgm:bulletEnabled val="1"/>
        </dgm:presLayoutVars>
      </dgm:prSet>
      <dgm:spPr/>
      <dgm:t>
        <a:bodyPr/>
        <a:lstStyle/>
        <a:p>
          <a:endParaRPr lang="en-US"/>
        </a:p>
      </dgm:t>
    </dgm:pt>
    <dgm:pt modelId="{FB005AAD-0970-45FD-BEEE-29524429D7F5}" type="pres">
      <dgm:prSet presAssocID="{D5E809F2-D06C-4396-92FF-44C25933A484}" presName="spacer" presStyleCnt="0"/>
      <dgm:spPr/>
    </dgm:pt>
    <dgm:pt modelId="{6C9A936F-DDA7-4FFB-BADB-623AFE1A2CB2}" type="pres">
      <dgm:prSet presAssocID="{C52F230A-F901-4765-91A2-9A6315D7F744}" presName="comp" presStyleCnt="0"/>
      <dgm:spPr/>
    </dgm:pt>
    <dgm:pt modelId="{45D4C3F2-E352-4CED-AC37-4EDE48EF6586}" type="pres">
      <dgm:prSet presAssocID="{C52F230A-F901-4765-91A2-9A6315D7F744}" presName="box" presStyleLbl="node1" presStyleIdx="1" presStyleCnt="3" custLinFactNeighborX="-2222" custLinFactNeighborY="18000"/>
      <dgm:spPr/>
      <dgm:t>
        <a:bodyPr/>
        <a:lstStyle/>
        <a:p>
          <a:endParaRPr lang="en-US"/>
        </a:p>
      </dgm:t>
    </dgm:pt>
    <dgm:pt modelId="{5DC44446-7602-4BA7-BFB8-8BBDCDBBB82F}" type="pres">
      <dgm:prSet presAssocID="{C52F230A-F901-4765-91A2-9A6315D7F744}" presName="img" presStyleLbl="fgImgPlace1" presStyleIdx="1" presStyleCnt="3" custLinFactNeighborX="-1803" custLinFactNeighborY="18421"/>
      <dgm:spPr/>
    </dgm:pt>
    <dgm:pt modelId="{75FB60BA-307B-4776-B402-5D6E68C57B00}" type="pres">
      <dgm:prSet presAssocID="{C52F230A-F901-4765-91A2-9A6315D7F744}" presName="text" presStyleLbl="node1" presStyleIdx="1" presStyleCnt="3">
        <dgm:presLayoutVars>
          <dgm:bulletEnabled val="1"/>
        </dgm:presLayoutVars>
      </dgm:prSet>
      <dgm:spPr/>
      <dgm:t>
        <a:bodyPr/>
        <a:lstStyle/>
        <a:p>
          <a:endParaRPr lang="en-US"/>
        </a:p>
      </dgm:t>
    </dgm:pt>
    <dgm:pt modelId="{C98C19AF-C462-4FA2-A723-9F7CD1E2734A}" type="pres">
      <dgm:prSet presAssocID="{2C316287-F13C-44B8-86FF-AA36354B61AB}" presName="spacer" presStyleCnt="0"/>
      <dgm:spPr/>
    </dgm:pt>
    <dgm:pt modelId="{BD02DFC7-4B3A-4593-8277-3610A3E5BBD9}" type="pres">
      <dgm:prSet presAssocID="{2DE990CB-5ED2-4F6C-846F-45524A73FCBE}" presName="comp" presStyleCnt="0"/>
      <dgm:spPr/>
    </dgm:pt>
    <dgm:pt modelId="{65C8AC09-DF70-4BF2-BB59-3B82E3CF5DA3}" type="pres">
      <dgm:prSet presAssocID="{2DE990CB-5ED2-4F6C-846F-45524A73FCBE}" presName="box" presStyleLbl="node1" presStyleIdx="2" presStyleCnt="3"/>
      <dgm:spPr/>
      <dgm:t>
        <a:bodyPr/>
        <a:lstStyle/>
        <a:p>
          <a:endParaRPr lang="en-US"/>
        </a:p>
      </dgm:t>
    </dgm:pt>
    <dgm:pt modelId="{F83DE0C0-57C4-4006-926D-62C6E26B221A}" type="pres">
      <dgm:prSet presAssocID="{2DE990CB-5ED2-4F6C-846F-45524A73FCBE}" presName="img" presStyleLbl="fgImgPlace1" presStyleIdx="2" presStyleCnt="3"/>
      <dgm:spPr/>
    </dgm:pt>
    <dgm:pt modelId="{F468EA83-5E45-4989-9BB5-8345228369A4}" type="pres">
      <dgm:prSet presAssocID="{2DE990CB-5ED2-4F6C-846F-45524A73FCBE}" presName="text" presStyleLbl="node1" presStyleIdx="2" presStyleCnt="3">
        <dgm:presLayoutVars>
          <dgm:bulletEnabled val="1"/>
        </dgm:presLayoutVars>
      </dgm:prSet>
      <dgm:spPr/>
      <dgm:t>
        <a:bodyPr/>
        <a:lstStyle/>
        <a:p>
          <a:endParaRPr lang="en-US"/>
        </a:p>
      </dgm:t>
    </dgm:pt>
  </dgm:ptLst>
  <dgm:cxnLst>
    <dgm:cxn modelId="{63812004-1447-4839-9730-A8F8A4D726EB}" srcId="{BC037403-3D82-4E07-A4C3-E8D1242E06D1}" destId="{2DE990CB-5ED2-4F6C-846F-45524A73FCBE}" srcOrd="2" destOrd="0" parTransId="{DC57F8CC-1E24-4E46-85DA-94C62BF50F7B}" sibTransId="{B65D072E-7203-4A8B-A847-89F64D76584B}"/>
    <dgm:cxn modelId="{0E0DCD5A-9FC8-478E-A2A5-A3F8D97C780C}" type="presOf" srcId="{2DE990CB-5ED2-4F6C-846F-45524A73FCBE}" destId="{F468EA83-5E45-4989-9BB5-8345228369A4}" srcOrd="1" destOrd="0" presId="urn:microsoft.com/office/officeart/2005/8/layout/vList4"/>
    <dgm:cxn modelId="{4D66E65A-8882-4D7C-B9A1-D9596D1372D6}" type="presOf" srcId="{C52F230A-F901-4765-91A2-9A6315D7F744}" destId="{45D4C3F2-E352-4CED-AC37-4EDE48EF6586}" srcOrd="0" destOrd="0" presId="urn:microsoft.com/office/officeart/2005/8/layout/vList4"/>
    <dgm:cxn modelId="{99180B15-961A-4CD3-810F-2CC6E39EDD57}" srcId="{BC037403-3D82-4E07-A4C3-E8D1242E06D1}" destId="{C52F230A-F901-4765-91A2-9A6315D7F744}" srcOrd="1" destOrd="0" parTransId="{5F26A7A8-4D88-4EA9-91A8-C20F1DDCC4E9}" sibTransId="{2C316287-F13C-44B8-86FF-AA36354B61AB}"/>
    <dgm:cxn modelId="{7C3939FE-6C99-4C07-86D6-9B0E7A515B7A}" srcId="{BC037403-3D82-4E07-A4C3-E8D1242E06D1}" destId="{6CC18E57-2269-4317-A85E-89CED0DDC6FF}" srcOrd="0" destOrd="0" parTransId="{662CC8A6-D14C-4C26-AFDC-23D0E37C2929}" sibTransId="{D5E809F2-D06C-4396-92FF-44C25933A484}"/>
    <dgm:cxn modelId="{F2A88534-DAF2-438B-86DD-211E1BA1948A}" type="presOf" srcId="{BC037403-3D82-4E07-A4C3-E8D1242E06D1}" destId="{14881CF0-28E8-40D0-9059-6D59E8041526}" srcOrd="0" destOrd="0" presId="urn:microsoft.com/office/officeart/2005/8/layout/vList4"/>
    <dgm:cxn modelId="{BBB019E1-8101-43D1-9587-AFA2E0FA17E3}" type="presOf" srcId="{6CC18E57-2269-4317-A85E-89CED0DDC6FF}" destId="{1172EAF1-DDF0-4372-8F70-8369B12FDD3D}" srcOrd="1" destOrd="0" presId="urn:microsoft.com/office/officeart/2005/8/layout/vList4"/>
    <dgm:cxn modelId="{57460A5B-0B17-40E2-B11B-38F86AD39CCD}" type="presOf" srcId="{C52F230A-F901-4765-91A2-9A6315D7F744}" destId="{75FB60BA-307B-4776-B402-5D6E68C57B00}" srcOrd="1" destOrd="0" presId="urn:microsoft.com/office/officeart/2005/8/layout/vList4"/>
    <dgm:cxn modelId="{33586535-38ED-4907-B466-26DDCCF71072}" type="presOf" srcId="{2DE990CB-5ED2-4F6C-846F-45524A73FCBE}" destId="{65C8AC09-DF70-4BF2-BB59-3B82E3CF5DA3}" srcOrd="0" destOrd="0" presId="urn:microsoft.com/office/officeart/2005/8/layout/vList4"/>
    <dgm:cxn modelId="{D76D17E4-2857-4B22-800B-A82908970BFD}" type="presOf" srcId="{6CC18E57-2269-4317-A85E-89CED0DDC6FF}" destId="{BE64029B-175F-4597-9F44-A0CDFC684216}" srcOrd="0" destOrd="0" presId="urn:microsoft.com/office/officeart/2005/8/layout/vList4"/>
    <dgm:cxn modelId="{88AE426F-923A-4918-A3AF-203B7D81D47E}" type="presParOf" srcId="{14881CF0-28E8-40D0-9059-6D59E8041526}" destId="{36F3BDF8-176D-401C-AA98-5726C61D7239}" srcOrd="0" destOrd="0" presId="urn:microsoft.com/office/officeart/2005/8/layout/vList4"/>
    <dgm:cxn modelId="{323D5155-3D2C-4387-B1E4-5612A9C7CF6F}" type="presParOf" srcId="{36F3BDF8-176D-401C-AA98-5726C61D7239}" destId="{BE64029B-175F-4597-9F44-A0CDFC684216}" srcOrd="0" destOrd="0" presId="urn:microsoft.com/office/officeart/2005/8/layout/vList4"/>
    <dgm:cxn modelId="{39F21D5B-4001-4E0E-B8C5-B02D93E69F05}" type="presParOf" srcId="{36F3BDF8-176D-401C-AA98-5726C61D7239}" destId="{FEB04495-BD60-424D-A160-00FF3B8C2CA2}" srcOrd="1" destOrd="0" presId="urn:microsoft.com/office/officeart/2005/8/layout/vList4"/>
    <dgm:cxn modelId="{08DC94BE-12F3-42A1-B4F1-23F058D0744A}" type="presParOf" srcId="{36F3BDF8-176D-401C-AA98-5726C61D7239}" destId="{1172EAF1-DDF0-4372-8F70-8369B12FDD3D}" srcOrd="2" destOrd="0" presId="urn:microsoft.com/office/officeart/2005/8/layout/vList4"/>
    <dgm:cxn modelId="{0C37F26B-2F7E-480D-ADC7-FAB68E5A7206}" type="presParOf" srcId="{14881CF0-28E8-40D0-9059-6D59E8041526}" destId="{FB005AAD-0970-45FD-BEEE-29524429D7F5}" srcOrd="1" destOrd="0" presId="urn:microsoft.com/office/officeart/2005/8/layout/vList4"/>
    <dgm:cxn modelId="{320E9B95-E24C-4127-A24A-BDBB20AE6D7F}" type="presParOf" srcId="{14881CF0-28E8-40D0-9059-6D59E8041526}" destId="{6C9A936F-DDA7-4FFB-BADB-623AFE1A2CB2}" srcOrd="2" destOrd="0" presId="urn:microsoft.com/office/officeart/2005/8/layout/vList4"/>
    <dgm:cxn modelId="{B839FFA2-6BBC-40C1-9AF7-5D4957B17FE2}" type="presParOf" srcId="{6C9A936F-DDA7-4FFB-BADB-623AFE1A2CB2}" destId="{45D4C3F2-E352-4CED-AC37-4EDE48EF6586}" srcOrd="0" destOrd="0" presId="urn:microsoft.com/office/officeart/2005/8/layout/vList4"/>
    <dgm:cxn modelId="{39B769C2-5AC5-4BB1-A94F-D0ABA38CD3C8}" type="presParOf" srcId="{6C9A936F-DDA7-4FFB-BADB-623AFE1A2CB2}" destId="{5DC44446-7602-4BA7-BFB8-8BBDCDBBB82F}" srcOrd="1" destOrd="0" presId="urn:microsoft.com/office/officeart/2005/8/layout/vList4"/>
    <dgm:cxn modelId="{EB44F880-7198-44EF-B94D-C58AC4DF8408}" type="presParOf" srcId="{6C9A936F-DDA7-4FFB-BADB-623AFE1A2CB2}" destId="{75FB60BA-307B-4776-B402-5D6E68C57B00}" srcOrd="2" destOrd="0" presId="urn:microsoft.com/office/officeart/2005/8/layout/vList4"/>
    <dgm:cxn modelId="{120147D8-BA08-4155-8FC6-9D2714728C3B}" type="presParOf" srcId="{14881CF0-28E8-40D0-9059-6D59E8041526}" destId="{C98C19AF-C462-4FA2-A723-9F7CD1E2734A}" srcOrd="3" destOrd="0" presId="urn:microsoft.com/office/officeart/2005/8/layout/vList4"/>
    <dgm:cxn modelId="{80BAECC7-450B-47EA-978C-7995597346C5}" type="presParOf" srcId="{14881CF0-28E8-40D0-9059-6D59E8041526}" destId="{BD02DFC7-4B3A-4593-8277-3610A3E5BBD9}" srcOrd="4" destOrd="0" presId="urn:microsoft.com/office/officeart/2005/8/layout/vList4"/>
    <dgm:cxn modelId="{64D2E25E-C5F5-4F0A-BCC3-9D5EFFD0AD07}" type="presParOf" srcId="{BD02DFC7-4B3A-4593-8277-3610A3E5BBD9}" destId="{65C8AC09-DF70-4BF2-BB59-3B82E3CF5DA3}" srcOrd="0" destOrd="0" presId="urn:microsoft.com/office/officeart/2005/8/layout/vList4"/>
    <dgm:cxn modelId="{F490E88C-1EB4-43D2-860B-B2B40529FFF0}" type="presParOf" srcId="{BD02DFC7-4B3A-4593-8277-3610A3E5BBD9}" destId="{F83DE0C0-57C4-4006-926D-62C6E26B221A}" srcOrd="1" destOrd="0" presId="urn:microsoft.com/office/officeart/2005/8/layout/vList4"/>
    <dgm:cxn modelId="{3D823306-ADE5-4BE0-A0DF-4A2234477652}" type="presParOf" srcId="{BD02DFC7-4B3A-4593-8277-3610A3E5BBD9}" destId="{F468EA83-5E45-4989-9BB5-8345228369A4}"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A8A56C1F-4398-4449-B0D5-E4E54EA72F5E}" type="doc">
      <dgm:prSet loTypeId="urn:microsoft.com/office/officeart/2005/8/layout/chevron1" loCatId="process" qsTypeId="urn:microsoft.com/office/officeart/2005/8/quickstyle/simple1" qsCatId="simple" csTypeId="urn:microsoft.com/office/officeart/2005/8/colors/accent1_2" csCatId="accent1" phldr="1"/>
      <dgm:spPr/>
    </dgm:pt>
    <dgm:pt modelId="{EFE7A2CA-B823-428C-B6E0-C825674F579A}">
      <dgm:prSet phldrT="[Text]"/>
      <dgm:spPr/>
      <dgm:t>
        <a:bodyPr/>
        <a:lstStyle/>
        <a:p>
          <a:r>
            <a:rPr lang="en-US" dirty="0" smtClean="0"/>
            <a:t>Energy meter </a:t>
          </a:r>
          <a:endParaRPr lang="en-US" dirty="0"/>
        </a:p>
      </dgm:t>
    </dgm:pt>
    <dgm:pt modelId="{CC9AC774-23BC-46A6-88EB-ADF07F2D9555}" type="parTrans" cxnId="{DE17ABD2-6ED8-44BA-BF80-D5FB06B743B5}">
      <dgm:prSet/>
      <dgm:spPr/>
      <dgm:t>
        <a:bodyPr/>
        <a:lstStyle/>
        <a:p>
          <a:endParaRPr lang="en-US"/>
        </a:p>
      </dgm:t>
    </dgm:pt>
    <dgm:pt modelId="{C4C1A20C-B05B-46E5-A61A-A38E12644B70}" type="sibTrans" cxnId="{DE17ABD2-6ED8-44BA-BF80-D5FB06B743B5}">
      <dgm:prSet/>
      <dgm:spPr/>
      <dgm:t>
        <a:bodyPr/>
        <a:lstStyle/>
        <a:p>
          <a:endParaRPr lang="en-US"/>
        </a:p>
      </dgm:t>
    </dgm:pt>
    <dgm:pt modelId="{A999DE46-DA94-4F4E-929A-3EE6F3C545DF}">
      <dgm:prSet phldrT="[Text]"/>
      <dgm:spPr/>
      <dgm:t>
        <a:bodyPr/>
        <a:lstStyle/>
        <a:p>
          <a:r>
            <a:rPr lang="en-US" dirty="0" smtClean="0"/>
            <a:t>Main Switch</a:t>
          </a:r>
          <a:endParaRPr lang="en-US" dirty="0"/>
        </a:p>
      </dgm:t>
    </dgm:pt>
    <dgm:pt modelId="{B871BCA7-B91C-4865-B855-D83CB6F5510A}" type="parTrans" cxnId="{83E535BE-F1E2-4663-BE70-217954FF4389}">
      <dgm:prSet/>
      <dgm:spPr/>
      <dgm:t>
        <a:bodyPr/>
        <a:lstStyle/>
        <a:p>
          <a:endParaRPr lang="en-US"/>
        </a:p>
      </dgm:t>
    </dgm:pt>
    <dgm:pt modelId="{B3EB6947-52D5-4091-BFE7-214C5EE1ABEE}" type="sibTrans" cxnId="{83E535BE-F1E2-4663-BE70-217954FF4389}">
      <dgm:prSet/>
      <dgm:spPr/>
      <dgm:t>
        <a:bodyPr/>
        <a:lstStyle/>
        <a:p>
          <a:endParaRPr lang="en-US"/>
        </a:p>
      </dgm:t>
    </dgm:pt>
    <dgm:pt modelId="{F39DADE1-C331-4CA2-8DAA-C6ABC28AD4D3}">
      <dgm:prSet phldrT="[Text]"/>
      <dgm:spPr/>
      <dgm:t>
        <a:bodyPr/>
        <a:lstStyle/>
        <a:p>
          <a:r>
            <a:rPr lang="en-US" dirty="0" smtClean="0"/>
            <a:t>Lighting &amp; Power circuits </a:t>
          </a:r>
          <a:endParaRPr lang="en-US" dirty="0"/>
        </a:p>
      </dgm:t>
    </dgm:pt>
    <dgm:pt modelId="{174873C8-2BE6-4C5D-8BD8-A9108F721651}" type="parTrans" cxnId="{05E803E6-FAA3-4EB0-98A7-3745DDF8096A}">
      <dgm:prSet/>
      <dgm:spPr/>
      <dgm:t>
        <a:bodyPr/>
        <a:lstStyle/>
        <a:p>
          <a:endParaRPr lang="en-US"/>
        </a:p>
      </dgm:t>
    </dgm:pt>
    <dgm:pt modelId="{D0DD7098-3D7F-4065-B8B9-ED0BCD6C3E17}" type="sibTrans" cxnId="{05E803E6-FAA3-4EB0-98A7-3745DDF8096A}">
      <dgm:prSet/>
      <dgm:spPr/>
      <dgm:t>
        <a:bodyPr/>
        <a:lstStyle/>
        <a:p>
          <a:endParaRPr lang="en-US"/>
        </a:p>
      </dgm:t>
    </dgm:pt>
    <dgm:pt modelId="{27AA1478-34BA-4697-8637-FE6DFCC481D2}" type="pres">
      <dgm:prSet presAssocID="{A8A56C1F-4398-4449-B0D5-E4E54EA72F5E}" presName="Name0" presStyleCnt="0">
        <dgm:presLayoutVars>
          <dgm:dir/>
          <dgm:animLvl val="lvl"/>
          <dgm:resizeHandles val="exact"/>
        </dgm:presLayoutVars>
      </dgm:prSet>
      <dgm:spPr/>
    </dgm:pt>
    <dgm:pt modelId="{C75C45F0-D6C1-4863-B587-134E419D9C75}" type="pres">
      <dgm:prSet presAssocID="{EFE7A2CA-B823-428C-B6E0-C825674F579A}" presName="parTxOnly" presStyleLbl="node1" presStyleIdx="0" presStyleCnt="3">
        <dgm:presLayoutVars>
          <dgm:chMax val="0"/>
          <dgm:chPref val="0"/>
          <dgm:bulletEnabled val="1"/>
        </dgm:presLayoutVars>
      </dgm:prSet>
      <dgm:spPr/>
      <dgm:t>
        <a:bodyPr/>
        <a:lstStyle/>
        <a:p>
          <a:endParaRPr lang="en-US"/>
        </a:p>
      </dgm:t>
    </dgm:pt>
    <dgm:pt modelId="{67692628-93C7-4B69-847A-671A0EAA02D6}" type="pres">
      <dgm:prSet presAssocID="{C4C1A20C-B05B-46E5-A61A-A38E12644B70}" presName="parTxOnlySpace" presStyleCnt="0"/>
      <dgm:spPr/>
    </dgm:pt>
    <dgm:pt modelId="{63C6859B-A51E-44B6-85DF-2196AE195AC0}" type="pres">
      <dgm:prSet presAssocID="{A999DE46-DA94-4F4E-929A-3EE6F3C545DF}" presName="parTxOnly" presStyleLbl="node1" presStyleIdx="1" presStyleCnt="3">
        <dgm:presLayoutVars>
          <dgm:chMax val="0"/>
          <dgm:chPref val="0"/>
          <dgm:bulletEnabled val="1"/>
        </dgm:presLayoutVars>
      </dgm:prSet>
      <dgm:spPr/>
      <dgm:t>
        <a:bodyPr/>
        <a:lstStyle/>
        <a:p>
          <a:endParaRPr lang="en-US"/>
        </a:p>
      </dgm:t>
    </dgm:pt>
    <dgm:pt modelId="{ACFABC23-8F2B-4354-8229-24695AD3A1B5}" type="pres">
      <dgm:prSet presAssocID="{B3EB6947-52D5-4091-BFE7-214C5EE1ABEE}" presName="parTxOnlySpace" presStyleCnt="0"/>
      <dgm:spPr/>
    </dgm:pt>
    <dgm:pt modelId="{C0821EF0-A291-447E-962B-4FC9565AE404}" type="pres">
      <dgm:prSet presAssocID="{F39DADE1-C331-4CA2-8DAA-C6ABC28AD4D3}" presName="parTxOnly" presStyleLbl="node1" presStyleIdx="2" presStyleCnt="3">
        <dgm:presLayoutVars>
          <dgm:chMax val="0"/>
          <dgm:chPref val="0"/>
          <dgm:bulletEnabled val="1"/>
        </dgm:presLayoutVars>
      </dgm:prSet>
      <dgm:spPr/>
      <dgm:t>
        <a:bodyPr/>
        <a:lstStyle/>
        <a:p>
          <a:endParaRPr lang="en-US"/>
        </a:p>
      </dgm:t>
    </dgm:pt>
  </dgm:ptLst>
  <dgm:cxnLst>
    <dgm:cxn modelId="{DE17ABD2-6ED8-44BA-BF80-D5FB06B743B5}" srcId="{A8A56C1F-4398-4449-B0D5-E4E54EA72F5E}" destId="{EFE7A2CA-B823-428C-B6E0-C825674F579A}" srcOrd="0" destOrd="0" parTransId="{CC9AC774-23BC-46A6-88EB-ADF07F2D9555}" sibTransId="{C4C1A20C-B05B-46E5-A61A-A38E12644B70}"/>
    <dgm:cxn modelId="{05E803E6-FAA3-4EB0-98A7-3745DDF8096A}" srcId="{A8A56C1F-4398-4449-B0D5-E4E54EA72F5E}" destId="{F39DADE1-C331-4CA2-8DAA-C6ABC28AD4D3}" srcOrd="2" destOrd="0" parTransId="{174873C8-2BE6-4C5D-8BD8-A9108F721651}" sibTransId="{D0DD7098-3D7F-4065-B8B9-ED0BCD6C3E17}"/>
    <dgm:cxn modelId="{B421009D-5EF5-4176-A5B4-DBE08D1E3A6F}" type="presOf" srcId="{A999DE46-DA94-4F4E-929A-3EE6F3C545DF}" destId="{63C6859B-A51E-44B6-85DF-2196AE195AC0}" srcOrd="0" destOrd="0" presId="urn:microsoft.com/office/officeart/2005/8/layout/chevron1"/>
    <dgm:cxn modelId="{B56CFCE1-F5C7-4C6B-B1F2-563185D001E3}" type="presOf" srcId="{F39DADE1-C331-4CA2-8DAA-C6ABC28AD4D3}" destId="{C0821EF0-A291-447E-962B-4FC9565AE404}" srcOrd="0" destOrd="0" presId="urn:microsoft.com/office/officeart/2005/8/layout/chevron1"/>
    <dgm:cxn modelId="{83E535BE-F1E2-4663-BE70-217954FF4389}" srcId="{A8A56C1F-4398-4449-B0D5-E4E54EA72F5E}" destId="{A999DE46-DA94-4F4E-929A-3EE6F3C545DF}" srcOrd="1" destOrd="0" parTransId="{B871BCA7-B91C-4865-B855-D83CB6F5510A}" sibTransId="{B3EB6947-52D5-4091-BFE7-214C5EE1ABEE}"/>
    <dgm:cxn modelId="{BF8EBD1D-4D6F-40CB-8755-2DBB931D9CCC}" type="presOf" srcId="{EFE7A2CA-B823-428C-B6E0-C825674F579A}" destId="{C75C45F0-D6C1-4863-B587-134E419D9C75}" srcOrd="0" destOrd="0" presId="urn:microsoft.com/office/officeart/2005/8/layout/chevron1"/>
    <dgm:cxn modelId="{50652092-FC54-472D-B96A-08A00E24B396}" type="presOf" srcId="{A8A56C1F-4398-4449-B0D5-E4E54EA72F5E}" destId="{27AA1478-34BA-4697-8637-FE6DFCC481D2}" srcOrd="0" destOrd="0" presId="urn:microsoft.com/office/officeart/2005/8/layout/chevron1"/>
    <dgm:cxn modelId="{E43323EE-F3CE-448C-854B-68A9DFE12702}" type="presParOf" srcId="{27AA1478-34BA-4697-8637-FE6DFCC481D2}" destId="{C75C45F0-D6C1-4863-B587-134E419D9C75}" srcOrd="0" destOrd="0" presId="urn:microsoft.com/office/officeart/2005/8/layout/chevron1"/>
    <dgm:cxn modelId="{A24AA3FA-23AD-46C4-9244-92FA4C43F7DB}" type="presParOf" srcId="{27AA1478-34BA-4697-8637-FE6DFCC481D2}" destId="{67692628-93C7-4B69-847A-671A0EAA02D6}" srcOrd="1" destOrd="0" presId="urn:microsoft.com/office/officeart/2005/8/layout/chevron1"/>
    <dgm:cxn modelId="{42C783EA-B7B6-4062-93F7-7BF2523431B9}" type="presParOf" srcId="{27AA1478-34BA-4697-8637-FE6DFCC481D2}" destId="{63C6859B-A51E-44B6-85DF-2196AE195AC0}" srcOrd="2" destOrd="0" presId="urn:microsoft.com/office/officeart/2005/8/layout/chevron1"/>
    <dgm:cxn modelId="{84DEEFDE-5B67-4E16-8B42-687B40904809}" type="presParOf" srcId="{27AA1478-34BA-4697-8637-FE6DFCC481D2}" destId="{ACFABC23-8F2B-4354-8229-24695AD3A1B5}" srcOrd="3" destOrd="0" presId="urn:microsoft.com/office/officeart/2005/8/layout/chevron1"/>
    <dgm:cxn modelId="{6C4B5CE6-9754-4BE7-BD5C-51171E8DDB78}" type="presParOf" srcId="{27AA1478-34BA-4697-8637-FE6DFCC481D2}" destId="{C0821EF0-A291-447E-962B-4FC9565AE404}" srcOrd="4" destOrd="0" presId="urn:microsoft.com/office/officeart/2005/8/layout/chevron1"/>
  </dgm:cxnLst>
  <dgm:bg/>
  <dgm:whole/>
</dgm:dataModel>
</file>

<file path=ppt/diagrams/data3.xml><?xml version="1.0" encoding="utf-8"?>
<dgm:dataModel xmlns:dgm="http://schemas.openxmlformats.org/drawingml/2006/diagram" xmlns:a="http://schemas.openxmlformats.org/drawingml/2006/main">
  <dgm:ptLst>
    <dgm:pt modelId="{07238F26-0ADA-452A-8769-2283C40828A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A1C7DB0-FF07-40E9-95CA-913452518491}">
      <dgm:prSet phldrT="[Text]" custT="1"/>
      <dgm:spPr/>
      <dgm:t>
        <a:bodyPr/>
        <a:lstStyle/>
        <a:p>
          <a:r>
            <a:rPr lang="en-US" sz="3200" b="1" dirty="0" smtClean="0"/>
            <a:t>Conduit wiring</a:t>
          </a:r>
          <a:endParaRPr lang="en-US" sz="3200" b="1" dirty="0"/>
        </a:p>
      </dgm:t>
    </dgm:pt>
    <dgm:pt modelId="{F89D4CBD-C439-494F-A032-A7382580FBA5}" type="parTrans" cxnId="{E262CF9A-623B-42E5-A144-80E6528B4C45}">
      <dgm:prSet/>
      <dgm:spPr/>
      <dgm:t>
        <a:bodyPr/>
        <a:lstStyle/>
        <a:p>
          <a:endParaRPr lang="en-US"/>
        </a:p>
      </dgm:t>
    </dgm:pt>
    <dgm:pt modelId="{85C44368-169F-42D7-9DBA-CCF27C830603}" type="sibTrans" cxnId="{E262CF9A-623B-42E5-A144-80E6528B4C45}">
      <dgm:prSet/>
      <dgm:spPr/>
      <dgm:t>
        <a:bodyPr/>
        <a:lstStyle/>
        <a:p>
          <a:endParaRPr lang="en-US"/>
        </a:p>
      </dgm:t>
    </dgm:pt>
    <dgm:pt modelId="{AF244F1B-4006-4555-B71E-F436B3C46F69}">
      <dgm:prSet phldrT="[Text]" custT="1"/>
      <dgm:spPr/>
      <dgm:t>
        <a:bodyPr/>
        <a:lstStyle/>
        <a:p>
          <a:r>
            <a:rPr lang="en-US" sz="2400" b="1" dirty="0" err="1" smtClean="0"/>
            <a:t>Metalic</a:t>
          </a:r>
          <a:endParaRPr lang="en-US" sz="2400" b="1" dirty="0"/>
        </a:p>
      </dgm:t>
    </dgm:pt>
    <dgm:pt modelId="{26C56448-E057-474D-9091-F3CF4B61695D}" type="parTrans" cxnId="{9DC6D1A0-948E-469F-85F2-7542A1111AEA}">
      <dgm:prSet/>
      <dgm:spPr/>
      <dgm:t>
        <a:bodyPr/>
        <a:lstStyle/>
        <a:p>
          <a:endParaRPr lang="en-US"/>
        </a:p>
      </dgm:t>
    </dgm:pt>
    <dgm:pt modelId="{01D084B4-2D73-4BEE-A3A4-F1A8A132AE86}" type="sibTrans" cxnId="{9DC6D1A0-948E-469F-85F2-7542A1111AEA}">
      <dgm:prSet/>
      <dgm:spPr/>
      <dgm:t>
        <a:bodyPr/>
        <a:lstStyle/>
        <a:p>
          <a:endParaRPr lang="en-US"/>
        </a:p>
      </dgm:t>
    </dgm:pt>
    <dgm:pt modelId="{65CAF599-1173-4C35-96D2-1ED382507BD6}">
      <dgm:prSet phldrT="[Text]" custT="1"/>
      <dgm:spPr/>
      <dgm:t>
        <a:bodyPr/>
        <a:lstStyle/>
        <a:p>
          <a:r>
            <a:rPr lang="en-US" sz="2400" b="1" dirty="0" smtClean="0"/>
            <a:t>Ferrous</a:t>
          </a:r>
        </a:p>
        <a:p>
          <a:r>
            <a:rPr lang="en-US" sz="2800" dirty="0" smtClean="0"/>
            <a:t>(mild steel)</a:t>
          </a:r>
          <a:endParaRPr lang="en-US" sz="2800" dirty="0"/>
        </a:p>
      </dgm:t>
    </dgm:pt>
    <dgm:pt modelId="{F9F467AC-7471-4B86-9BB8-8DD835E057AE}" type="parTrans" cxnId="{40F68706-E84D-4BB1-AAFC-99D1143E187E}">
      <dgm:prSet/>
      <dgm:spPr/>
      <dgm:t>
        <a:bodyPr/>
        <a:lstStyle/>
        <a:p>
          <a:endParaRPr lang="en-US"/>
        </a:p>
      </dgm:t>
    </dgm:pt>
    <dgm:pt modelId="{FDB7FA4F-92A6-475C-88C1-3551F726B8B8}" type="sibTrans" cxnId="{40F68706-E84D-4BB1-AAFC-99D1143E187E}">
      <dgm:prSet/>
      <dgm:spPr/>
      <dgm:t>
        <a:bodyPr/>
        <a:lstStyle/>
        <a:p>
          <a:endParaRPr lang="en-US"/>
        </a:p>
      </dgm:t>
    </dgm:pt>
    <dgm:pt modelId="{A244511C-54F9-4543-A93D-9242727182A0}">
      <dgm:prSet phldrT="[Text]" custT="1"/>
      <dgm:spPr/>
      <dgm:t>
        <a:bodyPr/>
        <a:lstStyle/>
        <a:p>
          <a:r>
            <a:rPr lang="en-US" sz="2400" b="1" dirty="0" smtClean="0"/>
            <a:t>Non-ferrous</a:t>
          </a:r>
        </a:p>
        <a:p>
          <a:r>
            <a:rPr lang="en-US" sz="2400" dirty="0" smtClean="0"/>
            <a:t>(aluminum or copper</a:t>
          </a:r>
          <a:r>
            <a:rPr lang="en-US" sz="3600" dirty="0" smtClean="0"/>
            <a:t>)</a:t>
          </a:r>
          <a:endParaRPr lang="en-US" sz="3600" dirty="0"/>
        </a:p>
      </dgm:t>
    </dgm:pt>
    <dgm:pt modelId="{C11EA44F-BE0E-43F1-A693-DDA5636A820A}" type="parTrans" cxnId="{3B52DAD6-EA26-4C4A-B0E3-D68C5E99EBA6}">
      <dgm:prSet/>
      <dgm:spPr/>
      <dgm:t>
        <a:bodyPr/>
        <a:lstStyle/>
        <a:p>
          <a:endParaRPr lang="en-US"/>
        </a:p>
      </dgm:t>
    </dgm:pt>
    <dgm:pt modelId="{FA5374F3-3D73-4F06-A11B-D628FE6EDB7E}" type="sibTrans" cxnId="{3B52DAD6-EA26-4C4A-B0E3-D68C5E99EBA6}">
      <dgm:prSet/>
      <dgm:spPr/>
      <dgm:t>
        <a:bodyPr/>
        <a:lstStyle/>
        <a:p>
          <a:endParaRPr lang="en-US"/>
        </a:p>
      </dgm:t>
    </dgm:pt>
    <dgm:pt modelId="{7ED32DE3-1CE8-4B53-8604-3B76D0F94021}">
      <dgm:prSet phldrT="[Text]" custT="1"/>
      <dgm:spPr/>
      <dgm:t>
        <a:bodyPr/>
        <a:lstStyle/>
        <a:p>
          <a:pPr>
            <a:lnSpc>
              <a:spcPct val="100000"/>
            </a:lnSpc>
          </a:pPr>
          <a:r>
            <a:rPr lang="en-US" sz="2400" b="1" dirty="0" smtClean="0"/>
            <a:t>Non-</a:t>
          </a:r>
          <a:r>
            <a:rPr lang="en-US" sz="2400" b="1" dirty="0" err="1" smtClean="0"/>
            <a:t>metalic</a:t>
          </a:r>
          <a:endParaRPr lang="en-US" sz="2400" b="1" dirty="0" smtClean="0"/>
        </a:p>
        <a:p>
          <a:pPr>
            <a:lnSpc>
              <a:spcPct val="100000"/>
            </a:lnSpc>
          </a:pPr>
          <a:r>
            <a:rPr lang="en-US" sz="2400" b="0" dirty="0" smtClean="0"/>
            <a:t>(</a:t>
          </a:r>
          <a:r>
            <a:rPr lang="en-US" sz="2400" b="0" dirty="0" err="1" smtClean="0"/>
            <a:t>fibre</a:t>
          </a:r>
          <a:r>
            <a:rPr lang="en-US" sz="2400" b="0" dirty="0" smtClean="0"/>
            <a:t>, plastic, </a:t>
          </a:r>
          <a:r>
            <a:rPr lang="en-US" sz="2400" b="0" dirty="0" err="1" smtClean="0"/>
            <a:t>alkathine</a:t>
          </a:r>
          <a:r>
            <a:rPr lang="en-US" sz="2400" b="0" dirty="0" smtClean="0"/>
            <a:t> etc)</a:t>
          </a:r>
          <a:endParaRPr lang="en-US" sz="6000" b="0" dirty="0"/>
        </a:p>
      </dgm:t>
    </dgm:pt>
    <dgm:pt modelId="{80AF04BC-41CD-4550-B9D2-EC9017B403E1}" type="parTrans" cxnId="{BF8D87A7-68C7-4085-89BB-E6B1EBD49AC7}">
      <dgm:prSet/>
      <dgm:spPr/>
      <dgm:t>
        <a:bodyPr/>
        <a:lstStyle/>
        <a:p>
          <a:endParaRPr lang="en-US"/>
        </a:p>
      </dgm:t>
    </dgm:pt>
    <dgm:pt modelId="{A38ACFB6-1DF9-4C37-B25D-688A2960AE55}" type="sibTrans" cxnId="{BF8D87A7-68C7-4085-89BB-E6B1EBD49AC7}">
      <dgm:prSet/>
      <dgm:spPr/>
      <dgm:t>
        <a:bodyPr/>
        <a:lstStyle/>
        <a:p>
          <a:endParaRPr lang="en-US"/>
        </a:p>
      </dgm:t>
    </dgm:pt>
    <dgm:pt modelId="{3CA48F55-5E1C-4CC4-B6FB-A0270925B543}" type="pres">
      <dgm:prSet presAssocID="{07238F26-0ADA-452A-8769-2283C40828A6}" presName="hierChild1" presStyleCnt="0">
        <dgm:presLayoutVars>
          <dgm:chPref val="1"/>
          <dgm:dir/>
          <dgm:animOne val="branch"/>
          <dgm:animLvl val="lvl"/>
          <dgm:resizeHandles/>
        </dgm:presLayoutVars>
      </dgm:prSet>
      <dgm:spPr/>
      <dgm:t>
        <a:bodyPr/>
        <a:lstStyle/>
        <a:p>
          <a:endParaRPr lang="en-US"/>
        </a:p>
      </dgm:t>
    </dgm:pt>
    <dgm:pt modelId="{C5B65E4D-B7FE-47FA-B351-D8A74D1E244D}" type="pres">
      <dgm:prSet presAssocID="{6A1C7DB0-FF07-40E9-95CA-913452518491}" presName="hierRoot1" presStyleCnt="0"/>
      <dgm:spPr/>
    </dgm:pt>
    <dgm:pt modelId="{41E6F027-0591-4D89-8AEB-D5037F283282}" type="pres">
      <dgm:prSet presAssocID="{6A1C7DB0-FF07-40E9-95CA-913452518491}" presName="composite" presStyleCnt="0"/>
      <dgm:spPr/>
    </dgm:pt>
    <dgm:pt modelId="{E561EC13-A120-4BC9-8583-3E14B3C61A33}" type="pres">
      <dgm:prSet presAssocID="{6A1C7DB0-FF07-40E9-95CA-913452518491}" presName="background" presStyleLbl="node0" presStyleIdx="0" presStyleCnt="1"/>
      <dgm:spPr/>
    </dgm:pt>
    <dgm:pt modelId="{6DF23E55-8838-4388-BF71-9DBBC04C2725}" type="pres">
      <dgm:prSet presAssocID="{6A1C7DB0-FF07-40E9-95CA-913452518491}" presName="text" presStyleLbl="fgAcc0" presStyleIdx="0" presStyleCnt="1" custScaleX="219789" custScaleY="143986" custLinFactNeighborX="-819" custLinFactNeighborY="-38787">
        <dgm:presLayoutVars>
          <dgm:chPref val="3"/>
        </dgm:presLayoutVars>
      </dgm:prSet>
      <dgm:spPr/>
      <dgm:t>
        <a:bodyPr/>
        <a:lstStyle/>
        <a:p>
          <a:endParaRPr lang="en-US"/>
        </a:p>
      </dgm:t>
    </dgm:pt>
    <dgm:pt modelId="{4DBF6171-16AF-494B-B3AC-6B061FF938B9}" type="pres">
      <dgm:prSet presAssocID="{6A1C7DB0-FF07-40E9-95CA-913452518491}" presName="hierChild2" presStyleCnt="0"/>
      <dgm:spPr/>
    </dgm:pt>
    <dgm:pt modelId="{F86BEE59-2B06-4900-A22A-B1607D6E5EB1}" type="pres">
      <dgm:prSet presAssocID="{26C56448-E057-474D-9091-F3CF4B61695D}" presName="Name10" presStyleLbl="parChTrans1D2" presStyleIdx="0" presStyleCnt="2"/>
      <dgm:spPr/>
      <dgm:t>
        <a:bodyPr/>
        <a:lstStyle/>
        <a:p>
          <a:endParaRPr lang="en-US"/>
        </a:p>
      </dgm:t>
    </dgm:pt>
    <dgm:pt modelId="{FE49FCFC-530F-43F5-92EB-72C67887AD05}" type="pres">
      <dgm:prSet presAssocID="{AF244F1B-4006-4555-B71E-F436B3C46F69}" presName="hierRoot2" presStyleCnt="0"/>
      <dgm:spPr/>
    </dgm:pt>
    <dgm:pt modelId="{BE22D292-199B-4FBF-B231-7A335B5A6D6A}" type="pres">
      <dgm:prSet presAssocID="{AF244F1B-4006-4555-B71E-F436B3C46F69}" presName="composite2" presStyleCnt="0"/>
      <dgm:spPr/>
    </dgm:pt>
    <dgm:pt modelId="{7810B7E2-568B-4C99-8AC5-E0EF2EF9224B}" type="pres">
      <dgm:prSet presAssocID="{AF244F1B-4006-4555-B71E-F436B3C46F69}" presName="background2" presStyleLbl="node2" presStyleIdx="0" presStyleCnt="2"/>
      <dgm:spPr/>
    </dgm:pt>
    <dgm:pt modelId="{558ECF75-A526-421E-9DDE-1E167B7A37A8}" type="pres">
      <dgm:prSet presAssocID="{AF244F1B-4006-4555-B71E-F436B3C46F69}" presName="text2" presStyleLbl="fgAcc2" presStyleIdx="0" presStyleCnt="2" custScaleX="223379" custScaleY="133997">
        <dgm:presLayoutVars>
          <dgm:chPref val="3"/>
        </dgm:presLayoutVars>
      </dgm:prSet>
      <dgm:spPr/>
      <dgm:t>
        <a:bodyPr/>
        <a:lstStyle/>
        <a:p>
          <a:endParaRPr lang="en-US"/>
        </a:p>
      </dgm:t>
    </dgm:pt>
    <dgm:pt modelId="{D3050EEA-A731-45AE-889E-BEEC6C69A2A9}" type="pres">
      <dgm:prSet presAssocID="{AF244F1B-4006-4555-B71E-F436B3C46F69}" presName="hierChild3" presStyleCnt="0"/>
      <dgm:spPr/>
    </dgm:pt>
    <dgm:pt modelId="{2BD24858-A9A0-4EB2-9B38-E35530BDE6AB}" type="pres">
      <dgm:prSet presAssocID="{F9F467AC-7471-4B86-9BB8-8DD835E057AE}" presName="Name17" presStyleLbl="parChTrans1D3" presStyleIdx="0" presStyleCnt="2"/>
      <dgm:spPr/>
      <dgm:t>
        <a:bodyPr/>
        <a:lstStyle/>
        <a:p>
          <a:endParaRPr lang="en-US"/>
        </a:p>
      </dgm:t>
    </dgm:pt>
    <dgm:pt modelId="{4C23C584-A91B-43A8-A176-AE2480FC5B21}" type="pres">
      <dgm:prSet presAssocID="{65CAF599-1173-4C35-96D2-1ED382507BD6}" presName="hierRoot3" presStyleCnt="0"/>
      <dgm:spPr/>
    </dgm:pt>
    <dgm:pt modelId="{325BE01D-59E5-4983-8BC8-7BC9AA5868B3}" type="pres">
      <dgm:prSet presAssocID="{65CAF599-1173-4C35-96D2-1ED382507BD6}" presName="composite3" presStyleCnt="0"/>
      <dgm:spPr/>
    </dgm:pt>
    <dgm:pt modelId="{EE4E9FA0-3180-41C9-A5C1-5F2AC13C3ABB}" type="pres">
      <dgm:prSet presAssocID="{65CAF599-1173-4C35-96D2-1ED382507BD6}" presName="background3" presStyleLbl="node3" presStyleIdx="0" presStyleCnt="2"/>
      <dgm:spPr/>
    </dgm:pt>
    <dgm:pt modelId="{AF331DD1-24FE-4F25-AAD1-3C034C4FDCDE}" type="pres">
      <dgm:prSet presAssocID="{65CAF599-1173-4C35-96D2-1ED382507BD6}" presName="text3" presStyleLbl="fgAcc3" presStyleIdx="0" presStyleCnt="2" custScaleX="230326" custScaleY="162420" custLinFactNeighborX="-4849" custLinFactNeighborY="62591">
        <dgm:presLayoutVars>
          <dgm:chPref val="3"/>
        </dgm:presLayoutVars>
      </dgm:prSet>
      <dgm:spPr/>
      <dgm:t>
        <a:bodyPr/>
        <a:lstStyle/>
        <a:p>
          <a:endParaRPr lang="en-US"/>
        </a:p>
      </dgm:t>
    </dgm:pt>
    <dgm:pt modelId="{E915EC6E-134F-4304-94F0-70EA9B566713}" type="pres">
      <dgm:prSet presAssocID="{65CAF599-1173-4C35-96D2-1ED382507BD6}" presName="hierChild4" presStyleCnt="0"/>
      <dgm:spPr/>
    </dgm:pt>
    <dgm:pt modelId="{CC79BF75-8E21-41E8-8B8A-25214197C5A0}" type="pres">
      <dgm:prSet presAssocID="{C11EA44F-BE0E-43F1-A693-DDA5636A820A}" presName="Name17" presStyleLbl="parChTrans1D3" presStyleIdx="1" presStyleCnt="2"/>
      <dgm:spPr/>
      <dgm:t>
        <a:bodyPr/>
        <a:lstStyle/>
        <a:p>
          <a:endParaRPr lang="en-US"/>
        </a:p>
      </dgm:t>
    </dgm:pt>
    <dgm:pt modelId="{E1F20D0D-CBB5-4FD8-B453-106B4DA6F1B2}" type="pres">
      <dgm:prSet presAssocID="{A244511C-54F9-4543-A93D-9242727182A0}" presName="hierRoot3" presStyleCnt="0"/>
      <dgm:spPr/>
    </dgm:pt>
    <dgm:pt modelId="{3E96E708-A16E-438C-8310-7DF6232E227C}" type="pres">
      <dgm:prSet presAssocID="{A244511C-54F9-4543-A93D-9242727182A0}" presName="composite3" presStyleCnt="0"/>
      <dgm:spPr/>
    </dgm:pt>
    <dgm:pt modelId="{3AB550BC-1A9F-43BB-9ACD-E35C09AC9197}" type="pres">
      <dgm:prSet presAssocID="{A244511C-54F9-4543-A93D-9242727182A0}" presName="background3" presStyleLbl="node3" presStyleIdx="1" presStyleCnt="2"/>
      <dgm:spPr/>
    </dgm:pt>
    <dgm:pt modelId="{6A28A475-530C-4D5F-9D89-49C132779FD2}" type="pres">
      <dgm:prSet presAssocID="{A244511C-54F9-4543-A93D-9242727182A0}" presName="text3" presStyleLbl="fgAcc3" presStyleIdx="1" presStyleCnt="2" custScaleX="235321" custScaleY="162420" custLinFactX="29931" custLinFactY="6644" custLinFactNeighborX="100000" custLinFactNeighborY="100000">
        <dgm:presLayoutVars>
          <dgm:chPref val="3"/>
        </dgm:presLayoutVars>
      </dgm:prSet>
      <dgm:spPr/>
      <dgm:t>
        <a:bodyPr/>
        <a:lstStyle/>
        <a:p>
          <a:endParaRPr lang="en-US"/>
        </a:p>
      </dgm:t>
    </dgm:pt>
    <dgm:pt modelId="{90F9F8C5-A5A9-474B-8914-72461DDABD86}" type="pres">
      <dgm:prSet presAssocID="{A244511C-54F9-4543-A93D-9242727182A0}" presName="hierChild4" presStyleCnt="0"/>
      <dgm:spPr/>
    </dgm:pt>
    <dgm:pt modelId="{8DABF853-DC6B-43AF-B9EE-59C2D2602AEB}" type="pres">
      <dgm:prSet presAssocID="{80AF04BC-41CD-4550-B9D2-EC9017B403E1}" presName="Name10" presStyleLbl="parChTrans1D2" presStyleIdx="1" presStyleCnt="2"/>
      <dgm:spPr/>
      <dgm:t>
        <a:bodyPr/>
        <a:lstStyle/>
        <a:p>
          <a:endParaRPr lang="en-US"/>
        </a:p>
      </dgm:t>
    </dgm:pt>
    <dgm:pt modelId="{412529FE-3B21-4A73-9790-3CCE9D4DC77D}" type="pres">
      <dgm:prSet presAssocID="{7ED32DE3-1CE8-4B53-8604-3B76D0F94021}" presName="hierRoot2" presStyleCnt="0"/>
      <dgm:spPr/>
    </dgm:pt>
    <dgm:pt modelId="{C601F655-EAFE-42F0-BAA2-899DB3276BAE}" type="pres">
      <dgm:prSet presAssocID="{7ED32DE3-1CE8-4B53-8604-3B76D0F94021}" presName="composite2" presStyleCnt="0"/>
      <dgm:spPr/>
    </dgm:pt>
    <dgm:pt modelId="{E9D52712-613E-4F20-B289-B8D0DF697E5F}" type="pres">
      <dgm:prSet presAssocID="{7ED32DE3-1CE8-4B53-8604-3B76D0F94021}" presName="background2" presStyleLbl="node2" presStyleIdx="1" presStyleCnt="2"/>
      <dgm:spPr/>
    </dgm:pt>
    <dgm:pt modelId="{D18D93D1-7E7C-4507-82D4-1F34AD7E138C}" type="pres">
      <dgm:prSet presAssocID="{7ED32DE3-1CE8-4B53-8604-3B76D0F94021}" presName="text2" presStyleLbl="fgAcc2" presStyleIdx="1" presStyleCnt="2" custScaleX="230381" custScaleY="160539">
        <dgm:presLayoutVars>
          <dgm:chPref val="3"/>
        </dgm:presLayoutVars>
      </dgm:prSet>
      <dgm:spPr/>
      <dgm:t>
        <a:bodyPr/>
        <a:lstStyle/>
        <a:p>
          <a:endParaRPr lang="en-US"/>
        </a:p>
      </dgm:t>
    </dgm:pt>
    <dgm:pt modelId="{0EB39FE3-59DD-41F9-9814-89C2FE9617D9}" type="pres">
      <dgm:prSet presAssocID="{7ED32DE3-1CE8-4B53-8604-3B76D0F94021}" presName="hierChild3" presStyleCnt="0"/>
      <dgm:spPr/>
    </dgm:pt>
  </dgm:ptLst>
  <dgm:cxnLst>
    <dgm:cxn modelId="{FF18FA86-5C23-48AC-B275-F4F331236E7A}" type="presOf" srcId="{26C56448-E057-474D-9091-F3CF4B61695D}" destId="{F86BEE59-2B06-4900-A22A-B1607D6E5EB1}" srcOrd="0" destOrd="0" presId="urn:microsoft.com/office/officeart/2005/8/layout/hierarchy1"/>
    <dgm:cxn modelId="{9DC6D1A0-948E-469F-85F2-7542A1111AEA}" srcId="{6A1C7DB0-FF07-40E9-95CA-913452518491}" destId="{AF244F1B-4006-4555-B71E-F436B3C46F69}" srcOrd="0" destOrd="0" parTransId="{26C56448-E057-474D-9091-F3CF4B61695D}" sibTransId="{01D084B4-2D73-4BEE-A3A4-F1A8A132AE86}"/>
    <dgm:cxn modelId="{AC81EA84-3EBA-4868-BD1F-5A65D5369E1C}" type="presOf" srcId="{6A1C7DB0-FF07-40E9-95CA-913452518491}" destId="{6DF23E55-8838-4388-BF71-9DBBC04C2725}" srcOrd="0" destOrd="0" presId="urn:microsoft.com/office/officeart/2005/8/layout/hierarchy1"/>
    <dgm:cxn modelId="{3928B530-F41A-4F6C-B5DF-DA7E6F78A170}" type="presOf" srcId="{C11EA44F-BE0E-43F1-A693-DDA5636A820A}" destId="{CC79BF75-8E21-41E8-8B8A-25214197C5A0}" srcOrd="0" destOrd="0" presId="urn:microsoft.com/office/officeart/2005/8/layout/hierarchy1"/>
    <dgm:cxn modelId="{95ECD0C2-123A-43C9-B28C-2C1FBD729A5B}" type="presOf" srcId="{F9F467AC-7471-4B86-9BB8-8DD835E057AE}" destId="{2BD24858-A9A0-4EB2-9B38-E35530BDE6AB}" srcOrd="0" destOrd="0" presId="urn:microsoft.com/office/officeart/2005/8/layout/hierarchy1"/>
    <dgm:cxn modelId="{E262CF9A-623B-42E5-A144-80E6528B4C45}" srcId="{07238F26-0ADA-452A-8769-2283C40828A6}" destId="{6A1C7DB0-FF07-40E9-95CA-913452518491}" srcOrd="0" destOrd="0" parTransId="{F89D4CBD-C439-494F-A032-A7382580FBA5}" sibTransId="{85C44368-169F-42D7-9DBA-CCF27C830603}"/>
    <dgm:cxn modelId="{D57244B4-B79C-4C31-8BA6-D0DD343A8944}" type="presOf" srcId="{AF244F1B-4006-4555-B71E-F436B3C46F69}" destId="{558ECF75-A526-421E-9DDE-1E167B7A37A8}" srcOrd="0" destOrd="0" presId="urn:microsoft.com/office/officeart/2005/8/layout/hierarchy1"/>
    <dgm:cxn modelId="{D15B75A3-D711-45A1-A283-BDB099FD8377}" type="presOf" srcId="{7ED32DE3-1CE8-4B53-8604-3B76D0F94021}" destId="{D18D93D1-7E7C-4507-82D4-1F34AD7E138C}" srcOrd="0" destOrd="0" presId="urn:microsoft.com/office/officeart/2005/8/layout/hierarchy1"/>
    <dgm:cxn modelId="{113E6A05-93BB-4EB1-9E97-8731EF2B1303}" type="presOf" srcId="{07238F26-0ADA-452A-8769-2283C40828A6}" destId="{3CA48F55-5E1C-4CC4-B6FB-A0270925B543}" srcOrd="0" destOrd="0" presId="urn:microsoft.com/office/officeart/2005/8/layout/hierarchy1"/>
    <dgm:cxn modelId="{3B52DAD6-EA26-4C4A-B0E3-D68C5E99EBA6}" srcId="{AF244F1B-4006-4555-B71E-F436B3C46F69}" destId="{A244511C-54F9-4543-A93D-9242727182A0}" srcOrd="1" destOrd="0" parTransId="{C11EA44F-BE0E-43F1-A693-DDA5636A820A}" sibTransId="{FA5374F3-3D73-4F06-A11B-D628FE6EDB7E}"/>
    <dgm:cxn modelId="{40F68706-E84D-4BB1-AAFC-99D1143E187E}" srcId="{AF244F1B-4006-4555-B71E-F436B3C46F69}" destId="{65CAF599-1173-4C35-96D2-1ED382507BD6}" srcOrd="0" destOrd="0" parTransId="{F9F467AC-7471-4B86-9BB8-8DD835E057AE}" sibTransId="{FDB7FA4F-92A6-475C-88C1-3551F726B8B8}"/>
    <dgm:cxn modelId="{65F04E45-6F6F-448F-8E58-D60F04D02BF6}" type="presOf" srcId="{80AF04BC-41CD-4550-B9D2-EC9017B403E1}" destId="{8DABF853-DC6B-43AF-B9EE-59C2D2602AEB}" srcOrd="0" destOrd="0" presId="urn:microsoft.com/office/officeart/2005/8/layout/hierarchy1"/>
    <dgm:cxn modelId="{6F074625-4DD5-49F0-A255-F3778C0BDD9F}" type="presOf" srcId="{65CAF599-1173-4C35-96D2-1ED382507BD6}" destId="{AF331DD1-24FE-4F25-AAD1-3C034C4FDCDE}" srcOrd="0" destOrd="0" presId="urn:microsoft.com/office/officeart/2005/8/layout/hierarchy1"/>
    <dgm:cxn modelId="{BF8D87A7-68C7-4085-89BB-E6B1EBD49AC7}" srcId="{6A1C7DB0-FF07-40E9-95CA-913452518491}" destId="{7ED32DE3-1CE8-4B53-8604-3B76D0F94021}" srcOrd="1" destOrd="0" parTransId="{80AF04BC-41CD-4550-B9D2-EC9017B403E1}" sibTransId="{A38ACFB6-1DF9-4C37-B25D-688A2960AE55}"/>
    <dgm:cxn modelId="{423986A6-DF8B-44CF-8DDF-3AC924E8FBC9}" type="presOf" srcId="{A244511C-54F9-4543-A93D-9242727182A0}" destId="{6A28A475-530C-4D5F-9D89-49C132779FD2}" srcOrd="0" destOrd="0" presId="urn:microsoft.com/office/officeart/2005/8/layout/hierarchy1"/>
    <dgm:cxn modelId="{63B11D45-A01C-4AA8-8A5D-AF28313FDE6B}" type="presParOf" srcId="{3CA48F55-5E1C-4CC4-B6FB-A0270925B543}" destId="{C5B65E4D-B7FE-47FA-B351-D8A74D1E244D}" srcOrd="0" destOrd="0" presId="urn:microsoft.com/office/officeart/2005/8/layout/hierarchy1"/>
    <dgm:cxn modelId="{62794FC9-2916-42B9-B5B2-B3D6E2CA6E3E}" type="presParOf" srcId="{C5B65E4D-B7FE-47FA-B351-D8A74D1E244D}" destId="{41E6F027-0591-4D89-8AEB-D5037F283282}" srcOrd="0" destOrd="0" presId="urn:microsoft.com/office/officeart/2005/8/layout/hierarchy1"/>
    <dgm:cxn modelId="{29AF1CC0-C4F8-4DD5-8933-5C3F9EFF4EC4}" type="presParOf" srcId="{41E6F027-0591-4D89-8AEB-D5037F283282}" destId="{E561EC13-A120-4BC9-8583-3E14B3C61A33}" srcOrd="0" destOrd="0" presId="urn:microsoft.com/office/officeart/2005/8/layout/hierarchy1"/>
    <dgm:cxn modelId="{9562A6C3-C687-4BD1-B01A-67B105B3F108}" type="presParOf" srcId="{41E6F027-0591-4D89-8AEB-D5037F283282}" destId="{6DF23E55-8838-4388-BF71-9DBBC04C2725}" srcOrd="1" destOrd="0" presId="urn:microsoft.com/office/officeart/2005/8/layout/hierarchy1"/>
    <dgm:cxn modelId="{EC1753B0-B025-4CC3-A858-262A497ECDC7}" type="presParOf" srcId="{C5B65E4D-B7FE-47FA-B351-D8A74D1E244D}" destId="{4DBF6171-16AF-494B-B3AC-6B061FF938B9}" srcOrd="1" destOrd="0" presId="urn:microsoft.com/office/officeart/2005/8/layout/hierarchy1"/>
    <dgm:cxn modelId="{196B8AEB-DE65-4509-B814-6FA7290DB2C6}" type="presParOf" srcId="{4DBF6171-16AF-494B-B3AC-6B061FF938B9}" destId="{F86BEE59-2B06-4900-A22A-B1607D6E5EB1}" srcOrd="0" destOrd="0" presId="urn:microsoft.com/office/officeart/2005/8/layout/hierarchy1"/>
    <dgm:cxn modelId="{D8336429-E10C-4515-9689-20DA5A5CACB4}" type="presParOf" srcId="{4DBF6171-16AF-494B-B3AC-6B061FF938B9}" destId="{FE49FCFC-530F-43F5-92EB-72C67887AD05}" srcOrd="1" destOrd="0" presId="urn:microsoft.com/office/officeart/2005/8/layout/hierarchy1"/>
    <dgm:cxn modelId="{107672C7-4A31-409E-B880-1674DE740ABA}" type="presParOf" srcId="{FE49FCFC-530F-43F5-92EB-72C67887AD05}" destId="{BE22D292-199B-4FBF-B231-7A335B5A6D6A}" srcOrd="0" destOrd="0" presId="urn:microsoft.com/office/officeart/2005/8/layout/hierarchy1"/>
    <dgm:cxn modelId="{4230CA13-B70A-42F1-9644-ED2574139639}" type="presParOf" srcId="{BE22D292-199B-4FBF-B231-7A335B5A6D6A}" destId="{7810B7E2-568B-4C99-8AC5-E0EF2EF9224B}" srcOrd="0" destOrd="0" presId="urn:microsoft.com/office/officeart/2005/8/layout/hierarchy1"/>
    <dgm:cxn modelId="{F2D23BCF-382E-42F9-B7CD-57D67E13BC1B}" type="presParOf" srcId="{BE22D292-199B-4FBF-B231-7A335B5A6D6A}" destId="{558ECF75-A526-421E-9DDE-1E167B7A37A8}" srcOrd="1" destOrd="0" presId="urn:microsoft.com/office/officeart/2005/8/layout/hierarchy1"/>
    <dgm:cxn modelId="{EB2DBA86-0ACA-4B28-8076-5EB3490AD403}" type="presParOf" srcId="{FE49FCFC-530F-43F5-92EB-72C67887AD05}" destId="{D3050EEA-A731-45AE-889E-BEEC6C69A2A9}" srcOrd="1" destOrd="0" presId="urn:microsoft.com/office/officeart/2005/8/layout/hierarchy1"/>
    <dgm:cxn modelId="{B8BCD5CA-8BBE-4D6F-AD9F-26681CEA028F}" type="presParOf" srcId="{D3050EEA-A731-45AE-889E-BEEC6C69A2A9}" destId="{2BD24858-A9A0-4EB2-9B38-E35530BDE6AB}" srcOrd="0" destOrd="0" presId="urn:microsoft.com/office/officeart/2005/8/layout/hierarchy1"/>
    <dgm:cxn modelId="{8DD97F0A-813A-4559-A273-003A99738981}" type="presParOf" srcId="{D3050EEA-A731-45AE-889E-BEEC6C69A2A9}" destId="{4C23C584-A91B-43A8-A176-AE2480FC5B21}" srcOrd="1" destOrd="0" presId="urn:microsoft.com/office/officeart/2005/8/layout/hierarchy1"/>
    <dgm:cxn modelId="{B3A49D69-71BD-4E50-94E1-09DB25D3AC90}" type="presParOf" srcId="{4C23C584-A91B-43A8-A176-AE2480FC5B21}" destId="{325BE01D-59E5-4983-8BC8-7BC9AA5868B3}" srcOrd="0" destOrd="0" presId="urn:microsoft.com/office/officeart/2005/8/layout/hierarchy1"/>
    <dgm:cxn modelId="{34614F0F-CA59-4845-B916-70DA4488DF63}" type="presParOf" srcId="{325BE01D-59E5-4983-8BC8-7BC9AA5868B3}" destId="{EE4E9FA0-3180-41C9-A5C1-5F2AC13C3ABB}" srcOrd="0" destOrd="0" presId="urn:microsoft.com/office/officeart/2005/8/layout/hierarchy1"/>
    <dgm:cxn modelId="{ED64EE7C-7DDC-4009-B90A-BD3719DACBC8}" type="presParOf" srcId="{325BE01D-59E5-4983-8BC8-7BC9AA5868B3}" destId="{AF331DD1-24FE-4F25-AAD1-3C034C4FDCDE}" srcOrd="1" destOrd="0" presId="urn:microsoft.com/office/officeart/2005/8/layout/hierarchy1"/>
    <dgm:cxn modelId="{1664B3FD-7447-4C4B-8B61-2E6D6F4D452E}" type="presParOf" srcId="{4C23C584-A91B-43A8-A176-AE2480FC5B21}" destId="{E915EC6E-134F-4304-94F0-70EA9B566713}" srcOrd="1" destOrd="0" presId="urn:microsoft.com/office/officeart/2005/8/layout/hierarchy1"/>
    <dgm:cxn modelId="{1443D759-5A95-4D7F-A0D6-93C5B215DD99}" type="presParOf" srcId="{D3050EEA-A731-45AE-889E-BEEC6C69A2A9}" destId="{CC79BF75-8E21-41E8-8B8A-25214197C5A0}" srcOrd="2" destOrd="0" presId="urn:microsoft.com/office/officeart/2005/8/layout/hierarchy1"/>
    <dgm:cxn modelId="{A181A963-4F67-481B-A82E-7C7B9ED60B88}" type="presParOf" srcId="{D3050EEA-A731-45AE-889E-BEEC6C69A2A9}" destId="{E1F20D0D-CBB5-4FD8-B453-106B4DA6F1B2}" srcOrd="3" destOrd="0" presId="urn:microsoft.com/office/officeart/2005/8/layout/hierarchy1"/>
    <dgm:cxn modelId="{A78E88C3-4EA8-4F06-9B95-87A04F0EE7AF}" type="presParOf" srcId="{E1F20D0D-CBB5-4FD8-B453-106B4DA6F1B2}" destId="{3E96E708-A16E-438C-8310-7DF6232E227C}" srcOrd="0" destOrd="0" presId="urn:microsoft.com/office/officeart/2005/8/layout/hierarchy1"/>
    <dgm:cxn modelId="{C3755CBC-DD56-4667-ADB4-49DDB6060504}" type="presParOf" srcId="{3E96E708-A16E-438C-8310-7DF6232E227C}" destId="{3AB550BC-1A9F-43BB-9ACD-E35C09AC9197}" srcOrd="0" destOrd="0" presId="urn:microsoft.com/office/officeart/2005/8/layout/hierarchy1"/>
    <dgm:cxn modelId="{B8481914-5AE2-4A47-9FB9-347C1379918C}" type="presParOf" srcId="{3E96E708-A16E-438C-8310-7DF6232E227C}" destId="{6A28A475-530C-4D5F-9D89-49C132779FD2}" srcOrd="1" destOrd="0" presId="urn:microsoft.com/office/officeart/2005/8/layout/hierarchy1"/>
    <dgm:cxn modelId="{F51C5D96-6671-44B3-8E22-474E16ECBDCB}" type="presParOf" srcId="{E1F20D0D-CBB5-4FD8-B453-106B4DA6F1B2}" destId="{90F9F8C5-A5A9-474B-8914-72461DDABD86}" srcOrd="1" destOrd="0" presId="urn:microsoft.com/office/officeart/2005/8/layout/hierarchy1"/>
    <dgm:cxn modelId="{F37ECA11-462C-42ED-A09E-90180BE181C3}" type="presParOf" srcId="{4DBF6171-16AF-494B-B3AC-6B061FF938B9}" destId="{8DABF853-DC6B-43AF-B9EE-59C2D2602AEB}" srcOrd="2" destOrd="0" presId="urn:microsoft.com/office/officeart/2005/8/layout/hierarchy1"/>
    <dgm:cxn modelId="{10922785-ABBC-4ED9-973F-79745EB819C1}" type="presParOf" srcId="{4DBF6171-16AF-494B-B3AC-6B061FF938B9}" destId="{412529FE-3B21-4A73-9790-3CCE9D4DC77D}" srcOrd="3" destOrd="0" presId="urn:microsoft.com/office/officeart/2005/8/layout/hierarchy1"/>
    <dgm:cxn modelId="{221B473E-6EAE-4C42-9ADA-91759E933AEA}" type="presParOf" srcId="{412529FE-3B21-4A73-9790-3CCE9D4DC77D}" destId="{C601F655-EAFE-42F0-BAA2-899DB3276BAE}" srcOrd="0" destOrd="0" presId="urn:microsoft.com/office/officeart/2005/8/layout/hierarchy1"/>
    <dgm:cxn modelId="{7C8CD29A-B313-4F28-9916-8F01DC6FE03A}" type="presParOf" srcId="{C601F655-EAFE-42F0-BAA2-899DB3276BAE}" destId="{E9D52712-613E-4F20-B289-B8D0DF697E5F}" srcOrd="0" destOrd="0" presId="urn:microsoft.com/office/officeart/2005/8/layout/hierarchy1"/>
    <dgm:cxn modelId="{4E263AA4-127A-488B-81F8-E3D466DE41F3}" type="presParOf" srcId="{C601F655-EAFE-42F0-BAA2-899DB3276BAE}" destId="{D18D93D1-7E7C-4507-82D4-1F34AD7E138C}" srcOrd="1" destOrd="0" presId="urn:microsoft.com/office/officeart/2005/8/layout/hierarchy1"/>
    <dgm:cxn modelId="{91858DB9-EC0B-4063-A523-B3EFE004A290}" type="presParOf" srcId="{412529FE-3B21-4A73-9790-3CCE9D4DC77D}" destId="{0EB39FE3-59DD-41F9-9814-89C2FE9617D9}"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AB65A-C47F-4DF6-8907-60FA33F3861A}" type="datetimeFigureOut">
              <a:rPr lang="en-US" smtClean="0"/>
              <a:pPr/>
              <a:t>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6B79F-BFF7-420A-8B38-1E654CFF4A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6B79F-BFF7-420A-8B38-1E654CFF4A97}"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32C83D6-FD67-4BED-8DB9-A162CAA60083}" type="datetime2">
              <a:rPr lang="en-US" smtClean="0"/>
              <a:pPr/>
              <a:t>Sunday, January 19, 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B3156F0-29FC-441B-B13B-D97D5C6FFF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47A550-007C-42BA-9A7F-5F4F157BF9A6}" type="datetime2">
              <a:rPr lang="en-US" smtClean="0"/>
              <a:pPr/>
              <a:t>Sunday, January 19,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DFC389-ACA4-446B-B3B4-65C7AE5BE950}" type="datetime2">
              <a:rPr lang="en-US" smtClean="0"/>
              <a:pPr/>
              <a:t>Sunday, January 19,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746F01-69AD-498B-B356-8F5A773D7F0A}" type="datetime2">
              <a:rPr lang="en-US" smtClean="0"/>
              <a:pPr/>
              <a:t>Sunday, January 19,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913D0C-C29A-42AE-AC48-9B11635C73BB}" type="datetime2">
              <a:rPr lang="en-US" smtClean="0"/>
              <a:pPr/>
              <a:t>Sunday, January 19,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EF5531F-EB74-44E8-AE20-8655C0B71403}" type="datetime2">
              <a:rPr lang="en-US" smtClean="0"/>
              <a:pPr/>
              <a:t>Sunday, January 19,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3393078-962A-48F1-9A1C-D4CCB98410E7}" type="datetime2">
              <a:rPr lang="en-US" smtClean="0"/>
              <a:pPr/>
              <a:t>Sunday, January 19,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3156F0-29FC-441B-B13B-D97D5C6FFF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7E7E65-56BE-4F36-A955-4E8C9428CF4F}" type="datetime2">
              <a:rPr lang="en-US" smtClean="0"/>
              <a:pPr/>
              <a:t>Sunday, January 19,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3156F0-29FC-441B-B13B-D97D5C6FFF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7FA04-0770-4FD5-86EC-711F11D70766}" type="datetime2">
              <a:rPr lang="en-US" smtClean="0"/>
              <a:pPr/>
              <a:t>Sunday, January 19,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3156F0-29FC-441B-B13B-D97D5C6FFF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08DF69-6F16-47D6-877F-9E06EE79C5EB}" type="datetime2">
              <a:rPr lang="en-US" smtClean="0"/>
              <a:pPr/>
              <a:t>Sunday, January 19,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1F943E6-83BD-4AFB-82CB-CA7C5D140C9F}" type="datetime2">
              <a:rPr lang="en-US" smtClean="0"/>
              <a:pPr/>
              <a:t>Sunday, January 19,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B3156F0-29FC-441B-B13B-D97D5C6FFFD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EC0ADAB-7D4A-4806-A40F-997E32C8F126}" type="datetime2">
              <a:rPr lang="en-US" smtClean="0"/>
              <a:pPr/>
              <a:t>Sunday, January 19, 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B3156F0-29FC-441B-B13B-D97D5C6FFFD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76600"/>
            <a:ext cx="9144000" cy="1546225"/>
          </a:xfrm>
          <a:solidFill>
            <a:schemeClr val="tx1"/>
          </a:solidFill>
        </p:spPr>
        <p:txBody>
          <a:bodyPr>
            <a:noAutofit/>
          </a:bodyPr>
          <a:lstStyle/>
          <a:p>
            <a:pPr algn="ctr">
              <a:lnSpc>
                <a:spcPct val="150000"/>
              </a:lnSpc>
            </a:pPr>
            <a:r>
              <a:rPr lang="en-US" sz="3200" b="1" i="1" dirty="0" smtClean="0">
                <a:solidFill>
                  <a:schemeClr val="accent3">
                    <a:lumMod val="40000"/>
                    <a:lumOff val="60000"/>
                  </a:schemeClr>
                </a:solidFill>
                <a:latin typeface="Times New Roman" pitchFamily="18" charset="0"/>
                <a:cs typeface="Times New Roman" pitchFamily="18" charset="0"/>
              </a:rPr>
              <a:t/>
            </a:r>
            <a:br>
              <a:rPr lang="en-US" sz="3200" b="1" i="1" dirty="0" smtClean="0">
                <a:solidFill>
                  <a:schemeClr val="accent3">
                    <a:lumMod val="40000"/>
                    <a:lumOff val="60000"/>
                  </a:schemeClr>
                </a:solidFill>
                <a:latin typeface="Times New Roman" pitchFamily="18" charset="0"/>
                <a:cs typeface="Times New Roman" pitchFamily="18" charset="0"/>
              </a:rPr>
            </a:br>
            <a:r>
              <a:rPr lang="en-US" sz="3200" b="1" i="1" dirty="0" smtClean="0">
                <a:solidFill>
                  <a:schemeClr val="tx2">
                    <a:lumMod val="25000"/>
                  </a:schemeClr>
                </a:solidFill>
                <a:latin typeface="Times New Roman" pitchFamily="18" charset="0"/>
                <a:cs typeface="Times New Roman" pitchFamily="18" charset="0"/>
              </a:rPr>
              <a:t>Experiment No: 02 </a:t>
            </a:r>
            <a:br>
              <a:rPr lang="en-US" sz="3200" b="1" i="1" dirty="0" smtClean="0">
                <a:solidFill>
                  <a:schemeClr val="tx2">
                    <a:lumMod val="25000"/>
                  </a:schemeClr>
                </a:solidFill>
                <a:latin typeface="Times New Roman" pitchFamily="18" charset="0"/>
                <a:cs typeface="Times New Roman" pitchFamily="18" charset="0"/>
              </a:rPr>
            </a:br>
            <a:r>
              <a:rPr lang="en-US" sz="3200" b="1" i="1" dirty="0" smtClean="0">
                <a:solidFill>
                  <a:schemeClr val="tx2">
                    <a:lumMod val="25000"/>
                  </a:schemeClr>
                </a:solidFill>
                <a:latin typeface="Times New Roman" pitchFamily="18" charset="0"/>
                <a:cs typeface="Times New Roman" pitchFamily="18" charset="0"/>
              </a:rPr>
              <a:t>Study on Types and Installation of wiring systems</a:t>
            </a:r>
            <a:endParaRPr lang="en-US" sz="3200" b="1" i="1" dirty="0">
              <a:solidFill>
                <a:schemeClr val="tx2">
                  <a:lumMod val="25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228600"/>
            <a:ext cx="6400800" cy="1752600"/>
          </a:xfrm>
        </p:spPr>
        <p:txBody>
          <a:bodyPr>
            <a:normAutofit/>
          </a:bodyPr>
          <a:lstStyle/>
          <a:p>
            <a:pPr algn="ctr"/>
            <a:r>
              <a:rPr lang="en-US" sz="3200" b="1" i="1" dirty="0" smtClean="0">
                <a:solidFill>
                  <a:schemeClr val="tx1"/>
                </a:solidFill>
                <a:latin typeface="Times New Roman" pitchFamily="18" charset="0"/>
                <a:cs typeface="Times New Roman" pitchFamily="18" charset="0"/>
              </a:rPr>
              <a:t>Electrical Shop Practice</a:t>
            </a:r>
          </a:p>
          <a:p>
            <a:pPr algn="ctr"/>
            <a:r>
              <a:rPr lang="en-US" sz="3200" b="1" i="1" dirty="0" smtClean="0">
                <a:solidFill>
                  <a:schemeClr val="tx1"/>
                </a:solidFill>
                <a:latin typeface="Times New Roman" pitchFamily="18" charset="0"/>
                <a:cs typeface="Times New Roman" pitchFamily="18" charset="0"/>
              </a:rPr>
              <a:t>EE-2200</a:t>
            </a:r>
            <a:endParaRPr lang="en-US" sz="3200" b="1" i="1" dirty="0">
              <a:solidFill>
                <a:schemeClr val="tx1"/>
              </a:solidFill>
              <a:latin typeface="Times New Roman" pitchFamily="18" charset="0"/>
              <a:cs typeface="Times New Roman" pitchFamily="18" charset="0"/>
            </a:endParaRPr>
          </a:p>
        </p:txBody>
      </p:sp>
      <p:pic>
        <p:nvPicPr>
          <p:cNvPr id="4" name="Picture 3"/>
          <p:cNvPicPr/>
          <p:nvPr/>
        </p:nvPicPr>
        <p:blipFill>
          <a:blip r:embed="rId2"/>
          <a:srcRect/>
          <a:stretch>
            <a:fillRect/>
          </a:stretch>
        </p:blipFill>
        <p:spPr bwMode="auto">
          <a:xfrm>
            <a:off x="228600" y="1752600"/>
            <a:ext cx="8686800" cy="119062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F7C5913C-6DD7-4630-BAFC-2A7421F35769}"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09600" y="304800"/>
            <a:ext cx="3248025" cy="53721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800600" y="304800"/>
            <a:ext cx="3248025" cy="5372100"/>
          </a:xfrm>
          <a:prstGeom prst="rect">
            <a:avLst/>
          </a:prstGeom>
          <a:noFill/>
          <a:ln w="9525">
            <a:noFill/>
            <a:miter lim="800000"/>
            <a:headEnd/>
            <a:tailEnd/>
          </a:ln>
          <a:effectLst/>
        </p:spPr>
      </p:pic>
      <p:sp>
        <p:nvSpPr>
          <p:cNvPr id="4" name="Rectangle 3"/>
          <p:cNvSpPr/>
          <p:nvPr/>
        </p:nvSpPr>
        <p:spPr>
          <a:xfrm>
            <a:off x="1981200" y="5943600"/>
            <a:ext cx="5562600" cy="646331"/>
          </a:xfrm>
          <a:prstGeom prst="rect">
            <a:avLst/>
          </a:prstGeom>
        </p:spPr>
        <p:txBody>
          <a:bodyPr wrap="square">
            <a:spAutoFit/>
          </a:bodyPr>
          <a:lstStyle/>
          <a:p>
            <a:r>
              <a:rPr lang="en-US" b="1" dirty="0" smtClean="0"/>
              <a:t>Figures showing wooden cleats and early porcelain cleats with optional porcelain backing</a:t>
            </a:r>
            <a:endParaRPr lang="en-US" dirty="0"/>
          </a:p>
        </p:txBody>
      </p:sp>
      <p:sp>
        <p:nvSpPr>
          <p:cNvPr id="5" name="Date Placeholder 4"/>
          <p:cNvSpPr>
            <a:spLocks noGrp="1"/>
          </p:cNvSpPr>
          <p:nvPr>
            <p:ph type="dt" sz="half" idx="10"/>
          </p:nvPr>
        </p:nvSpPr>
        <p:spPr/>
        <p:txBody>
          <a:bodyPr/>
          <a:lstStyle/>
          <a:p>
            <a:fld id="{33AC6072-232A-4FEF-B093-DC7B28A1A9B3}"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990600" y="228600"/>
            <a:ext cx="2638425" cy="28765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495800" y="228600"/>
            <a:ext cx="2933700" cy="2362200"/>
          </a:xfrm>
          <a:prstGeom prst="rect">
            <a:avLst/>
          </a:prstGeom>
          <a:noFill/>
          <a:ln w="9525">
            <a:noFill/>
            <a:miter lim="800000"/>
            <a:headEnd/>
            <a:tailEnd/>
          </a:ln>
          <a:effectLst/>
        </p:spPr>
      </p:pic>
      <p:sp>
        <p:nvSpPr>
          <p:cNvPr id="4" name="Rectangle 3"/>
          <p:cNvSpPr/>
          <p:nvPr/>
        </p:nvSpPr>
        <p:spPr>
          <a:xfrm>
            <a:off x="4267200" y="2743200"/>
            <a:ext cx="2971800" cy="369332"/>
          </a:xfrm>
          <a:prstGeom prst="rect">
            <a:avLst/>
          </a:prstGeom>
        </p:spPr>
        <p:txBody>
          <a:bodyPr wrap="square">
            <a:spAutoFit/>
          </a:bodyPr>
          <a:lstStyle/>
          <a:p>
            <a:pPr algn="ctr"/>
            <a:r>
              <a:rPr lang="en-US" b="1" dirty="0" smtClean="0"/>
              <a:t>Wooden wiring knobs</a:t>
            </a:r>
            <a:endParaRPr lang="en-US" dirty="0"/>
          </a:p>
        </p:txBody>
      </p:sp>
      <p:pic>
        <p:nvPicPr>
          <p:cNvPr id="4100" name="Picture 4"/>
          <p:cNvPicPr>
            <a:picLocks noChangeAspect="1" noChangeArrowheads="1"/>
          </p:cNvPicPr>
          <p:nvPr/>
        </p:nvPicPr>
        <p:blipFill>
          <a:blip r:embed="rId4"/>
          <a:srcRect/>
          <a:stretch>
            <a:fillRect/>
          </a:stretch>
        </p:blipFill>
        <p:spPr bwMode="auto">
          <a:xfrm>
            <a:off x="2209800" y="3276600"/>
            <a:ext cx="4343400" cy="2590800"/>
          </a:xfrm>
          <a:prstGeom prst="rect">
            <a:avLst/>
          </a:prstGeom>
          <a:noFill/>
          <a:ln w="9525">
            <a:noFill/>
            <a:miter lim="800000"/>
            <a:headEnd/>
            <a:tailEnd/>
          </a:ln>
          <a:effectLst/>
        </p:spPr>
      </p:pic>
      <p:sp>
        <p:nvSpPr>
          <p:cNvPr id="6" name="Rectangle 5"/>
          <p:cNvSpPr/>
          <p:nvPr/>
        </p:nvSpPr>
        <p:spPr>
          <a:xfrm>
            <a:off x="1219200" y="6096000"/>
            <a:ext cx="7239000" cy="369332"/>
          </a:xfrm>
          <a:prstGeom prst="rect">
            <a:avLst/>
          </a:prstGeom>
        </p:spPr>
        <p:txBody>
          <a:bodyPr wrap="square">
            <a:spAutoFit/>
          </a:bodyPr>
          <a:lstStyle/>
          <a:p>
            <a:r>
              <a:rPr lang="en-US" b="1" dirty="0" smtClean="0"/>
              <a:t>This old wooden cleat still has the original paint and square nails.</a:t>
            </a:r>
            <a:endParaRPr lang="en-US" dirty="0"/>
          </a:p>
        </p:txBody>
      </p:sp>
      <p:sp>
        <p:nvSpPr>
          <p:cNvPr id="7" name="Date Placeholder 6"/>
          <p:cNvSpPr>
            <a:spLocks noGrp="1"/>
          </p:cNvSpPr>
          <p:nvPr>
            <p:ph type="dt" sz="half" idx="10"/>
          </p:nvPr>
        </p:nvSpPr>
        <p:spPr/>
        <p:txBody>
          <a:bodyPr/>
          <a:lstStyle/>
          <a:p>
            <a:fld id="{7D73363D-CC1F-4073-8AB4-AB907855E6DB}" type="datetime2">
              <a:rPr lang="en-US" smtClean="0"/>
              <a:pPr/>
              <a:t>Sunday, January 19, 2014</a:t>
            </a:fld>
            <a:endParaRPr lang="en-US"/>
          </a:p>
        </p:txBody>
      </p:sp>
      <p:sp>
        <p:nvSpPr>
          <p:cNvPr id="8" name="Slide Number Placeholder 7"/>
          <p:cNvSpPr>
            <a:spLocks noGrp="1"/>
          </p:cNvSpPr>
          <p:nvPr>
            <p:ph type="sldNum" sz="quarter" idx="12"/>
          </p:nvPr>
        </p:nvSpPr>
        <p:spPr/>
        <p:txBody>
          <a:bodyPr/>
          <a:lstStyle/>
          <a:p>
            <a:fld id="{4B3156F0-29FC-441B-B13B-D97D5C6FFFD8}"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52400" y="685800"/>
            <a:ext cx="8534400" cy="59436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effectLst/>
                <a:uLnTx/>
                <a:uFillTx/>
                <a:latin typeface="Times New Roman" pitchFamily="18" charset="0"/>
                <a:ea typeface="+mn-ea"/>
                <a:cs typeface="+mn-cs"/>
              </a:rPr>
              <a:t>Distance apart of wires </a:t>
            </a:r>
          </a:p>
          <a:p>
            <a:pPr marL="742950" lvl="1" indent="-285750" algn="just">
              <a:spcBef>
                <a:spcPct val="20000"/>
              </a:spcBef>
              <a:defRPr/>
            </a:pPr>
            <a:r>
              <a:rPr kumimoji="0" lang="en-US" sz="2400" b="0" i="0" u="none" strike="noStrike" kern="1200" cap="none" spc="0" normalizeH="0" baseline="0" noProof="0" dirty="0" smtClean="0">
                <a:ln>
                  <a:noFill/>
                </a:ln>
                <a:effectLst/>
                <a:uLnTx/>
                <a:uFillTx/>
                <a:latin typeface="Times New Roman" pitchFamily="18" charset="0"/>
                <a:ea typeface="+mn-ea"/>
                <a:cs typeface="+mn-cs"/>
              </a:rPr>
              <a:t>    For pressure up to </a:t>
            </a: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n-ea"/>
                <a:cs typeface="+mn-cs"/>
              </a:rPr>
              <a:t>250 volts</a:t>
            </a:r>
            <a:r>
              <a:rPr kumimoji="0" lang="en-US" sz="2400" b="0" i="0" u="none" strike="noStrike" kern="1200" cap="none" spc="0" normalizeH="0" baseline="0" noProof="0" dirty="0" smtClean="0">
                <a:ln>
                  <a:noFill/>
                </a:ln>
                <a:effectLst/>
                <a:uLnTx/>
                <a:uFillTx/>
                <a:latin typeface="Times New Roman" pitchFamily="18" charset="0"/>
                <a:ea typeface="+mn-ea"/>
                <a:cs typeface="+mn-cs"/>
              </a:rPr>
              <a:t>, cleats shall be  of such dimensions that in the case of branch loads, conductors shall not be less than </a:t>
            </a: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n-ea"/>
                <a:cs typeface="+mn-cs"/>
              </a:rPr>
              <a:t>2.5 cm </a:t>
            </a:r>
            <a:r>
              <a:rPr kumimoji="0" lang="en-US" sz="2400" b="0" i="0" u="none" strike="noStrike" kern="1200" cap="none" spc="0" normalizeH="0" baseline="0" noProof="0" dirty="0" smtClean="0">
                <a:ln>
                  <a:noFill/>
                </a:ln>
                <a:effectLst/>
                <a:uLnTx/>
                <a:uFillTx/>
                <a:latin typeface="Times New Roman" pitchFamily="18" charset="0"/>
                <a:ea typeface="+mn-ea"/>
                <a:cs typeface="+mn-cs"/>
              </a:rPr>
              <a:t>apart, centre to centre, and in the case of </a:t>
            </a: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n-ea"/>
                <a:cs typeface="+mn-cs"/>
              </a:rPr>
              <a:t>sub-mains</a:t>
            </a:r>
            <a:r>
              <a:rPr kumimoji="0" lang="en-US" sz="2400" b="0" i="0" u="none" strike="noStrike" kern="1200" cap="none" spc="0" normalizeH="0" baseline="0" noProof="0" dirty="0" smtClean="0">
                <a:ln>
                  <a:noFill/>
                </a:ln>
                <a:effectLst/>
                <a:uLnTx/>
                <a:uFillTx/>
                <a:latin typeface="Times New Roman" pitchFamily="18" charset="0"/>
                <a:ea typeface="+mn-ea"/>
                <a:cs typeface="+mn-cs"/>
              </a:rPr>
              <a:t> not less than </a:t>
            </a:r>
            <a:r>
              <a:rPr kumimoji="0" lang="en-US" sz="2400" b="0" i="0" u="none" strike="noStrike" kern="1200" cap="none" spc="0" normalizeH="0" baseline="0" noProof="0" dirty="0" smtClean="0">
                <a:ln>
                  <a:noFill/>
                </a:ln>
                <a:solidFill>
                  <a:srgbClr val="FF0000"/>
                </a:solidFill>
                <a:effectLst/>
                <a:uLnTx/>
                <a:uFillTx/>
                <a:latin typeface="Times New Roman" pitchFamily="18" charset="0"/>
                <a:ea typeface="+mn-ea"/>
                <a:cs typeface="+mn-cs"/>
              </a:rPr>
              <a:t>4 cm </a:t>
            </a:r>
            <a:r>
              <a:rPr kumimoji="0" lang="en-US" sz="2400" b="0" i="0" u="none" strike="noStrike" kern="1200" cap="none" spc="0" normalizeH="0" baseline="0" noProof="0" dirty="0" smtClean="0">
                <a:ln>
                  <a:noFill/>
                </a:ln>
                <a:effectLst/>
                <a:uLnTx/>
                <a:uFillTx/>
                <a:latin typeface="Times New Roman" pitchFamily="18" charset="0"/>
                <a:ea typeface="+mn-ea"/>
                <a:cs typeface="+mn-cs"/>
              </a:rPr>
              <a:t>apart, centre to centre. Care shall be taken in selecting the size of cleats particularly for branch distribution wiring where two-way and three-way porcelain cleats are essential and the difference in size shall be reasonable. </a:t>
            </a:r>
            <a:endParaRPr kumimoji="0" lang="en-US" sz="2400" b="0" i="0" u="none" strike="noStrike" kern="1200" cap="none" spc="0" normalizeH="0" baseline="0" noProof="0" dirty="0">
              <a:ln>
                <a:noFill/>
              </a:ln>
              <a:effectLst/>
              <a:uLnTx/>
              <a:uFillTx/>
              <a:latin typeface="Times New Roman" pitchFamily="18" charset="0"/>
              <a:ea typeface="+mn-ea"/>
              <a:cs typeface="+mn-cs"/>
            </a:endParaRPr>
          </a:p>
        </p:txBody>
      </p:sp>
      <p:sp>
        <p:nvSpPr>
          <p:cNvPr id="3" name="Rectangle 2"/>
          <p:cNvSpPr/>
          <p:nvPr/>
        </p:nvSpPr>
        <p:spPr>
          <a:xfrm>
            <a:off x="0" y="11430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000" y="4267200"/>
            <a:ext cx="8382000" cy="1569660"/>
          </a:xfrm>
          <a:prstGeom prst="rect">
            <a:avLst/>
          </a:prstGeom>
        </p:spPr>
        <p:txBody>
          <a:bodyPr wrap="square">
            <a:spAutoFit/>
          </a:bodyPr>
          <a:lstStyle/>
          <a:p>
            <a:pPr algn="ctr"/>
            <a:r>
              <a:rPr lang="en-US" sz="2400" b="1" u="sng" dirty="0" smtClean="0">
                <a:latin typeface="Times New Roman" pitchFamily="18" charset="0"/>
              </a:rPr>
              <a:t>Protection near the floor </a:t>
            </a:r>
          </a:p>
          <a:p>
            <a:pPr lvl="1" algn="just">
              <a:buFontTx/>
              <a:buNone/>
            </a:pPr>
            <a:r>
              <a:rPr lang="en-US" sz="2400" dirty="0" smtClean="0">
                <a:latin typeface="Times New Roman" pitchFamily="18" charset="0"/>
              </a:rPr>
              <a:t>No cleat wiring shall be left unprotected up to </a:t>
            </a:r>
            <a:r>
              <a:rPr lang="en-US" sz="2400" dirty="0" smtClean="0">
                <a:solidFill>
                  <a:srgbClr val="FF0000"/>
                </a:solidFill>
                <a:latin typeface="Times New Roman" pitchFamily="18" charset="0"/>
              </a:rPr>
              <a:t>1.5 m</a:t>
            </a:r>
            <a:r>
              <a:rPr lang="en-US" sz="2400" dirty="0" smtClean="0">
                <a:latin typeface="Times New Roman" pitchFamily="18" charset="0"/>
              </a:rPr>
              <a:t> above the floor level. When brought through the floor it shall be enclosed in a conduit. </a:t>
            </a:r>
            <a:endParaRPr lang="en-US" sz="2400" dirty="0">
              <a:latin typeface="Times New Roman" pitchFamily="18" charset="0"/>
            </a:endParaRPr>
          </a:p>
        </p:txBody>
      </p:sp>
      <p:sp>
        <p:nvSpPr>
          <p:cNvPr id="5" name="Date Placeholder 4"/>
          <p:cNvSpPr>
            <a:spLocks noGrp="1"/>
          </p:cNvSpPr>
          <p:nvPr>
            <p:ph type="dt" sz="half" idx="10"/>
          </p:nvPr>
        </p:nvSpPr>
        <p:spPr/>
        <p:txBody>
          <a:bodyPr/>
          <a:lstStyle/>
          <a:p>
            <a:fld id="{353B1D6C-8FFD-4A91-B290-04BAB6E09433}"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u="sng" dirty="0" smtClean="0"/>
              <a:t>Advantages</a:t>
            </a:r>
            <a:endParaRPr lang="en-US" u="sng" dirty="0"/>
          </a:p>
        </p:txBody>
      </p:sp>
      <p:sp>
        <p:nvSpPr>
          <p:cNvPr id="5" name="Text Placeholder 4"/>
          <p:cNvSpPr>
            <a:spLocks noGrp="1"/>
          </p:cNvSpPr>
          <p:nvPr>
            <p:ph type="body" sz="half" idx="3"/>
          </p:nvPr>
        </p:nvSpPr>
        <p:spPr/>
        <p:txBody>
          <a:bodyPr/>
          <a:lstStyle/>
          <a:p>
            <a:r>
              <a:rPr lang="en-US" u="sng" dirty="0" smtClean="0"/>
              <a:t>Disadvantages</a:t>
            </a:r>
            <a:endParaRPr lang="en-US" u="sng" dirty="0"/>
          </a:p>
        </p:txBody>
      </p:sp>
      <p:sp>
        <p:nvSpPr>
          <p:cNvPr id="4" name="Content Placeholder 3"/>
          <p:cNvSpPr>
            <a:spLocks noGrp="1"/>
          </p:cNvSpPr>
          <p:nvPr>
            <p:ph sz="quarter" idx="2"/>
          </p:nvPr>
        </p:nvSpPr>
        <p:spPr/>
        <p:txBody>
          <a:bodyPr>
            <a:normAutofit/>
          </a:bodyPr>
          <a:lstStyle/>
          <a:p>
            <a:r>
              <a:rPr lang="en-US" sz="2200" dirty="0" smtClean="0"/>
              <a:t>Cheapest method</a:t>
            </a:r>
          </a:p>
          <a:p>
            <a:r>
              <a:rPr lang="en-US" sz="2200" dirty="0" smtClean="0"/>
              <a:t>Suitable for </a:t>
            </a:r>
            <a:r>
              <a:rPr lang="en-US" sz="2200" dirty="0" smtClean="0">
                <a:solidFill>
                  <a:srgbClr val="FF0000"/>
                </a:solidFill>
              </a:rPr>
              <a:t>temporary wiring</a:t>
            </a:r>
            <a:r>
              <a:rPr lang="en-US" sz="2200" dirty="0" smtClean="0"/>
              <a:t>(quickly installed and recovery)</a:t>
            </a:r>
          </a:p>
          <a:p>
            <a:r>
              <a:rPr lang="en-US" sz="2200" dirty="0" smtClean="0"/>
              <a:t>Inspection, alternation and addition can easily made</a:t>
            </a:r>
            <a:endParaRPr lang="en-US" sz="2200" dirty="0"/>
          </a:p>
        </p:txBody>
      </p:sp>
      <p:sp>
        <p:nvSpPr>
          <p:cNvPr id="6" name="Content Placeholder 5"/>
          <p:cNvSpPr>
            <a:spLocks noGrp="1"/>
          </p:cNvSpPr>
          <p:nvPr>
            <p:ph sz="quarter" idx="4"/>
          </p:nvPr>
        </p:nvSpPr>
        <p:spPr/>
        <p:txBody>
          <a:bodyPr>
            <a:normAutofit lnSpcReduction="10000"/>
          </a:bodyPr>
          <a:lstStyle/>
          <a:p>
            <a:r>
              <a:rPr lang="en-US" dirty="0" smtClean="0"/>
              <a:t>Not permitted for </a:t>
            </a:r>
            <a:r>
              <a:rPr lang="en-US" dirty="0" smtClean="0">
                <a:solidFill>
                  <a:srgbClr val="FF0000"/>
                </a:solidFill>
              </a:rPr>
              <a:t>permanent </a:t>
            </a:r>
            <a:r>
              <a:rPr lang="en-US" dirty="0" smtClean="0"/>
              <a:t>job</a:t>
            </a:r>
          </a:p>
          <a:p>
            <a:r>
              <a:rPr lang="en-US" dirty="0" smtClean="0">
                <a:solidFill>
                  <a:srgbClr val="00B0F0"/>
                </a:solidFill>
              </a:rPr>
              <a:t>Sags </a:t>
            </a:r>
            <a:r>
              <a:rPr lang="en-US" dirty="0" smtClean="0"/>
              <a:t>some places after certain period</a:t>
            </a:r>
          </a:p>
          <a:p>
            <a:r>
              <a:rPr lang="en-US" dirty="0" smtClean="0"/>
              <a:t>Dust and dirt collect over them</a:t>
            </a:r>
          </a:p>
          <a:p>
            <a:r>
              <a:rPr lang="en-US" dirty="0" smtClean="0"/>
              <a:t>Increased maintenance cost</a:t>
            </a:r>
          </a:p>
          <a:p>
            <a:r>
              <a:rPr lang="en-US" dirty="0" smtClean="0"/>
              <a:t>Oil and Smoke are much injurious to V.I.R.</a:t>
            </a:r>
          </a:p>
          <a:p>
            <a:r>
              <a:rPr lang="en-US" dirty="0" smtClean="0"/>
              <a:t>For long life, cleats should be 30 cm apart.</a:t>
            </a:r>
          </a:p>
          <a:p>
            <a:endParaRPr lang="en-US" dirty="0"/>
          </a:p>
        </p:txBody>
      </p:sp>
      <p:sp>
        <p:nvSpPr>
          <p:cNvPr id="7" name="Rectangle 6"/>
          <p:cNvSpPr/>
          <p:nvPr/>
        </p:nvSpPr>
        <p:spPr>
          <a:xfrm>
            <a:off x="0" y="12954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685800"/>
            <a:ext cx="76962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Advantages and Disadvantages of Cleat Wiring</a:t>
            </a:r>
            <a:endParaRPr lang="en-US" sz="2400" b="1" dirty="0">
              <a:latin typeface="Times New Roman" pitchFamily="18" charset="0"/>
              <a:cs typeface="Times New Roman" pitchFamily="18" charset="0"/>
            </a:endParaRPr>
          </a:p>
        </p:txBody>
      </p:sp>
      <p:sp>
        <p:nvSpPr>
          <p:cNvPr id="9" name="Rectangle 8"/>
          <p:cNvSpPr/>
          <p:nvPr/>
        </p:nvSpPr>
        <p:spPr>
          <a:xfrm>
            <a:off x="4267200" y="1600200"/>
            <a:ext cx="304800" cy="472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p:cNvSpPr>
            <a:spLocks noGrp="1"/>
          </p:cNvSpPr>
          <p:nvPr>
            <p:ph type="dt" sz="half" idx="10"/>
          </p:nvPr>
        </p:nvSpPr>
        <p:spPr/>
        <p:txBody>
          <a:bodyPr/>
          <a:lstStyle/>
          <a:p>
            <a:fld id="{09626236-7413-4B2A-B12A-E6CFCE486FB5}" type="datetime2">
              <a:rPr lang="en-US" smtClean="0"/>
              <a:pPr/>
              <a:t>Sunday, January 19, 2014</a:t>
            </a:fld>
            <a:endParaRPr lang="en-US"/>
          </a:p>
        </p:txBody>
      </p:sp>
      <p:sp>
        <p:nvSpPr>
          <p:cNvPr id="11" name="Slide Number Placeholder 10"/>
          <p:cNvSpPr>
            <a:spLocks noGrp="1"/>
          </p:cNvSpPr>
          <p:nvPr>
            <p:ph type="sldNum" sz="quarter" idx="12"/>
          </p:nvPr>
        </p:nvSpPr>
        <p:spPr/>
        <p:txBody>
          <a:bodyPr/>
          <a:lstStyle/>
          <a:p>
            <a:fld id="{4B3156F0-29FC-441B-B13B-D97D5C6FFFD8}"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609600"/>
            <a:ext cx="5334000" cy="639762"/>
          </a:xfrm>
        </p:spPr>
        <p:txBody>
          <a:bodyPr>
            <a:noAutofit/>
          </a:bodyPr>
          <a:lstStyle/>
          <a:p>
            <a:pPr algn="ctr"/>
            <a:r>
              <a:rPr lang="en-US" sz="2800" i="1" dirty="0" smtClean="0">
                <a:latin typeface="Times New Roman" pitchFamily="18" charset="0"/>
                <a:cs typeface="Times New Roman" pitchFamily="18" charset="0"/>
              </a:rPr>
              <a:t>Wooden casing capping</a:t>
            </a:r>
            <a:endParaRPr lang="en-US" sz="2800" i="1" dirty="0">
              <a:latin typeface="Times New Roman" pitchFamily="18" charset="0"/>
              <a:cs typeface="Times New Roman" pitchFamily="18" charset="0"/>
            </a:endParaRPr>
          </a:p>
        </p:txBody>
      </p:sp>
      <p:sp>
        <p:nvSpPr>
          <p:cNvPr id="4" name="Content Placeholder 3"/>
          <p:cNvSpPr>
            <a:spLocks noGrp="1"/>
          </p:cNvSpPr>
          <p:nvPr>
            <p:ph sz="quarter" idx="2"/>
          </p:nvPr>
        </p:nvSpPr>
        <p:spPr>
          <a:xfrm>
            <a:off x="457200" y="1646237"/>
            <a:ext cx="5486400" cy="4983163"/>
          </a:xfrm>
        </p:spPr>
        <p:txBody>
          <a:bodyPr>
            <a:normAutofit/>
          </a:bodyPr>
          <a:lstStyle/>
          <a:p>
            <a:pPr algn="just"/>
            <a:r>
              <a:rPr lang="en-US" dirty="0" smtClean="0"/>
              <a:t>Most commonly adopted for residential building</a:t>
            </a:r>
          </a:p>
          <a:p>
            <a:pPr algn="just"/>
            <a:r>
              <a:rPr lang="en-US" dirty="0" smtClean="0"/>
              <a:t>Rectangular </a:t>
            </a:r>
            <a:r>
              <a:rPr lang="en-US" dirty="0" smtClean="0">
                <a:solidFill>
                  <a:srgbClr val="00B0F0"/>
                </a:solidFill>
              </a:rPr>
              <a:t>woodblocks made from first class season teak wood </a:t>
            </a:r>
            <a:r>
              <a:rPr lang="en-US" dirty="0" smtClean="0"/>
              <a:t>or any other wood free from knots, shakes or </a:t>
            </a:r>
            <a:r>
              <a:rPr lang="en-US" dirty="0" err="1" smtClean="0"/>
              <a:t>shaps</a:t>
            </a:r>
            <a:r>
              <a:rPr lang="en-US" dirty="0" smtClean="0"/>
              <a:t> etc. called casing.</a:t>
            </a:r>
          </a:p>
          <a:p>
            <a:pPr algn="just"/>
            <a:r>
              <a:rPr lang="en-US" dirty="0" smtClean="0"/>
              <a:t>Casing is covered at the top by means of a rectangular strip of wood of same width called capping is screwed to it.</a:t>
            </a:r>
          </a:p>
          <a:p>
            <a:pPr algn="just"/>
            <a:r>
              <a:rPr lang="en-US" dirty="0" smtClean="0"/>
              <a:t>Double bed in capping to show the position of wire.</a:t>
            </a:r>
            <a:endParaRPr lang="en-US" dirty="0"/>
          </a:p>
        </p:txBody>
      </p:sp>
      <p:pic>
        <p:nvPicPr>
          <p:cNvPr id="1026" name="Picture 2"/>
          <p:cNvPicPr>
            <a:picLocks noGrp="1" noChangeAspect="1" noChangeArrowheads="1"/>
          </p:cNvPicPr>
          <p:nvPr>
            <p:ph sz="quarter" idx="4"/>
          </p:nvPr>
        </p:nvPicPr>
        <p:blipFill>
          <a:blip r:embed="rId2"/>
          <a:srcRect/>
          <a:stretch>
            <a:fillRect/>
          </a:stretch>
        </p:blipFill>
        <p:spPr bwMode="auto">
          <a:xfrm>
            <a:off x="6172200" y="1676400"/>
            <a:ext cx="2667000" cy="2667000"/>
          </a:xfrm>
          <a:prstGeom prst="rect">
            <a:avLst/>
          </a:prstGeom>
          <a:noFill/>
          <a:ln w="9525">
            <a:noFill/>
            <a:miter lim="800000"/>
            <a:headEnd/>
            <a:tailEnd/>
          </a:ln>
          <a:effectLst/>
        </p:spPr>
      </p:pic>
      <p:sp>
        <p:nvSpPr>
          <p:cNvPr id="10" name="Content Placeholder 3"/>
          <p:cNvSpPr txBox="1">
            <a:spLocks/>
          </p:cNvSpPr>
          <p:nvPr/>
        </p:nvSpPr>
        <p:spPr>
          <a:xfrm>
            <a:off x="5257800" y="2514600"/>
            <a:ext cx="3354388" cy="3951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0" y="12954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3418B5C-B1A0-4302-B27E-B092BAF410D0}" type="datetime2">
              <a:rPr lang="en-US" smtClean="0"/>
              <a:pPr/>
              <a:t>Sunday, January 19, 2014</a:t>
            </a:fld>
            <a:endParaRPr lang="en-US"/>
          </a:p>
        </p:txBody>
      </p:sp>
      <p:sp>
        <p:nvSpPr>
          <p:cNvPr id="8" name="Slide Number Placeholder 7"/>
          <p:cNvSpPr>
            <a:spLocks noGrp="1"/>
          </p:cNvSpPr>
          <p:nvPr>
            <p:ph type="sldNum" sz="quarter" idx="12"/>
          </p:nvPr>
        </p:nvSpPr>
        <p:spPr/>
        <p:txBody>
          <a:bodyPr/>
          <a:lstStyle/>
          <a:p>
            <a:fld id="{4B3156F0-29FC-441B-B13B-D97D5C6FFFD8}"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descr="casing"/>
          <p:cNvSpPr>
            <a:spLocks noChangeArrowheads="1"/>
          </p:cNvSpPr>
          <p:nvPr/>
        </p:nvSpPr>
        <p:spPr bwMode="auto">
          <a:xfrm>
            <a:off x="762000" y="838200"/>
            <a:ext cx="3276600" cy="20574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3" name="Rectangle 5" descr="capping"/>
          <p:cNvSpPr>
            <a:spLocks noChangeArrowheads="1"/>
          </p:cNvSpPr>
          <p:nvPr/>
        </p:nvSpPr>
        <p:spPr bwMode="auto">
          <a:xfrm>
            <a:off x="5486400" y="838200"/>
            <a:ext cx="3124200" cy="2133600"/>
          </a:xfrm>
          <a:prstGeom prst="rect">
            <a:avLst/>
          </a:prstGeom>
          <a:blipFill dpi="0" rotWithShape="1">
            <a:blip r:embed="rId3"/>
            <a:srcRect/>
            <a:stretch>
              <a:fillRect/>
            </a:stretch>
          </a:blipFill>
          <a:ln w="9525">
            <a:solidFill>
              <a:schemeClr val="tx1"/>
            </a:solidFill>
            <a:miter lim="800000"/>
            <a:headEnd/>
            <a:tailEnd/>
          </a:ln>
          <a:effectLst/>
        </p:spPr>
        <p:txBody>
          <a:bodyPr wrap="none" anchor="ctr"/>
          <a:lstStyle/>
          <a:p>
            <a:endParaRPr lang="en-US"/>
          </a:p>
        </p:txBody>
      </p:sp>
      <p:pic>
        <p:nvPicPr>
          <p:cNvPr id="4" name="Picture 4"/>
          <p:cNvPicPr>
            <a:picLocks noChangeAspect="1" noChangeArrowheads="1"/>
          </p:cNvPicPr>
          <p:nvPr/>
        </p:nvPicPr>
        <p:blipFill>
          <a:blip r:embed="rId4"/>
          <a:srcRect/>
          <a:stretch>
            <a:fillRect/>
          </a:stretch>
        </p:blipFill>
        <p:spPr bwMode="auto">
          <a:xfrm>
            <a:off x="1219200" y="3200400"/>
            <a:ext cx="2667000" cy="2362200"/>
          </a:xfrm>
          <a:prstGeom prst="rect">
            <a:avLst/>
          </a:prstGeom>
          <a:noFill/>
          <a:ln w="9525">
            <a:noFill/>
            <a:miter lim="800000"/>
            <a:headEnd/>
            <a:tailEnd/>
          </a:ln>
          <a:effectLst/>
        </p:spPr>
      </p:pic>
      <p:sp>
        <p:nvSpPr>
          <p:cNvPr id="5" name="Content Placeholder 3"/>
          <p:cNvSpPr txBox="1">
            <a:spLocks/>
          </p:cNvSpPr>
          <p:nvPr/>
        </p:nvSpPr>
        <p:spPr>
          <a:xfrm>
            <a:off x="4267200" y="3276600"/>
            <a:ext cx="4648200" cy="2286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b="1" u="sng" dirty="0" smtClean="0"/>
              <a:t>Two main disadvantages-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Highly skilled carpenters</a:t>
            </a:r>
            <a:r>
              <a:rPr kumimoji="0" lang="en-US" sz="2400" b="0" i="0" u="none" strike="noStrike" kern="1200" cap="none" spc="0" normalizeH="0" noProof="0" dirty="0" smtClean="0">
                <a:ln>
                  <a:noFill/>
                </a:ln>
                <a:solidFill>
                  <a:schemeClr val="tx1"/>
                </a:solidFill>
                <a:effectLst/>
                <a:uLnTx/>
                <a:uFillTx/>
                <a:latin typeface="+mn-lt"/>
                <a:ea typeface="+mn-ea"/>
                <a:cs typeface="+mn-cs"/>
              </a:rPr>
              <a:t> are required</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Very risk of fire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Date Placeholder 5"/>
          <p:cNvSpPr>
            <a:spLocks noGrp="1"/>
          </p:cNvSpPr>
          <p:nvPr>
            <p:ph type="dt" sz="half" idx="10"/>
          </p:nvPr>
        </p:nvSpPr>
        <p:spPr/>
        <p:txBody>
          <a:bodyPr/>
          <a:lstStyle/>
          <a:p>
            <a:fld id="{CA44035B-C6CE-493E-9793-52136BF57323}" type="datetime2">
              <a:rPr lang="en-US" smtClean="0"/>
              <a:pPr/>
              <a:t>Sunday, January 19, 2014</a:t>
            </a:fld>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457200" y="1600200"/>
            <a:ext cx="8229600" cy="4525963"/>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sng" strike="noStrike" kern="1200" cap="none" spc="0" normalizeH="0" baseline="0" noProof="0" dirty="0" smtClean="0">
                <a:ln>
                  <a:noFill/>
                </a:ln>
                <a:effectLst/>
                <a:uLnTx/>
                <a:uFillTx/>
                <a:latin typeface="Times New Roman" pitchFamily="18" charset="0"/>
                <a:ea typeface="+mn-ea"/>
                <a:cs typeface="+mn-cs"/>
              </a:rPr>
              <a:t>Types of Joint</a:t>
            </a:r>
          </a:p>
          <a:p>
            <a:pPr marL="609600" marR="0" lvl="0" indent="-609600" algn="l" defTabSz="914400" rtl="0" eaLnBrk="1" fontAlgn="auto" latinLnBrk="0" hangingPunct="1">
              <a:lnSpc>
                <a:spcPct val="100000"/>
              </a:lnSpc>
              <a:spcBef>
                <a:spcPct val="20000"/>
              </a:spcBef>
              <a:spcAft>
                <a:spcPts val="0"/>
              </a:spcAft>
              <a:buClrTx/>
              <a:buSzTx/>
              <a:tabLst/>
              <a:defRPr/>
            </a:pPr>
            <a:endParaRPr kumimoji="0" lang="en-US" sz="2400" b="1" i="0" u="sng" strike="noStrike" kern="1200" cap="none" spc="0" normalizeH="0" baseline="0" noProof="0" dirty="0" smtClean="0">
              <a:ln>
                <a:noFill/>
              </a:ln>
              <a:effectLst/>
              <a:uLnTx/>
              <a:uFillTx/>
              <a:latin typeface="Times New Roman" pitchFamily="18" charset="0"/>
              <a:ea typeface="+mn-ea"/>
              <a:cs typeface="+mn-cs"/>
            </a:endParaRPr>
          </a:p>
          <a:p>
            <a:pPr marL="971550" marR="0" lvl="1" indent="-51435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2400" b="0" i="0" u="none" strike="noStrike" kern="1200" cap="none" spc="0" normalizeH="0" baseline="0" noProof="0" dirty="0" smtClean="0">
                <a:ln>
                  <a:noFill/>
                </a:ln>
                <a:effectLst/>
                <a:uLnTx/>
                <a:uFillTx/>
                <a:latin typeface="Times New Roman" pitchFamily="18" charset="0"/>
                <a:ea typeface="+mn-ea"/>
                <a:cs typeface="+mn-cs"/>
              </a:rPr>
              <a:t>Straight joint.</a:t>
            </a:r>
          </a:p>
          <a:p>
            <a:pPr marL="971550" marR="0" lvl="1" indent="-51435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2400" b="0" i="0" u="none" strike="noStrike" kern="1200" cap="none" spc="0" normalizeH="0" baseline="0" noProof="0" dirty="0" smtClean="0">
                <a:ln>
                  <a:noFill/>
                </a:ln>
                <a:effectLst/>
                <a:uLnTx/>
                <a:uFillTx/>
                <a:latin typeface="Times New Roman" pitchFamily="18" charset="0"/>
                <a:ea typeface="+mn-ea"/>
                <a:cs typeface="+mn-cs"/>
              </a:rPr>
              <a:t>Tee joint.</a:t>
            </a:r>
          </a:p>
          <a:p>
            <a:pPr marL="971550" marR="0" lvl="1" indent="-51435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2400" b="0" i="0" u="none" strike="noStrike" kern="1200" cap="none" spc="0" normalizeH="0" baseline="0" noProof="0" dirty="0" smtClean="0">
                <a:ln>
                  <a:noFill/>
                </a:ln>
                <a:effectLst/>
                <a:uLnTx/>
                <a:uFillTx/>
                <a:latin typeface="Times New Roman" pitchFamily="18" charset="0"/>
                <a:ea typeface="+mn-ea"/>
                <a:cs typeface="+mn-cs"/>
              </a:rPr>
              <a:t>Right- angled joint.</a:t>
            </a:r>
          </a:p>
          <a:p>
            <a:pPr marL="971550" marR="0" lvl="1" indent="-51435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2400" b="0" i="0" u="none" strike="noStrike" kern="1200" cap="none" spc="0" normalizeH="0" baseline="0" noProof="0" dirty="0" smtClean="0">
                <a:ln>
                  <a:noFill/>
                </a:ln>
                <a:effectLst/>
                <a:uLnTx/>
                <a:uFillTx/>
                <a:latin typeface="Times New Roman" pitchFamily="18" charset="0"/>
                <a:ea typeface="+mn-ea"/>
                <a:cs typeface="+mn-cs"/>
              </a:rPr>
              <a:t>Corner joint.</a:t>
            </a:r>
          </a:p>
          <a:p>
            <a:pPr marL="971550" marR="0" lvl="1" indent="-51435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2400" b="0" i="0" u="none" strike="noStrike" kern="1200" cap="none" spc="0" normalizeH="0" baseline="0" noProof="0" dirty="0" smtClean="0">
                <a:ln>
                  <a:noFill/>
                </a:ln>
                <a:effectLst/>
                <a:uLnTx/>
                <a:uFillTx/>
                <a:latin typeface="Times New Roman" pitchFamily="18" charset="0"/>
                <a:ea typeface="+mn-ea"/>
                <a:cs typeface="+mn-cs"/>
              </a:rPr>
              <a:t>Tee-bridge joint.</a:t>
            </a:r>
          </a:p>
          <a:p>
            <a:pPr marL="971550" marR="0" lvl="1" indent="-51435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2400" b="0" i="0" u="none" strike="noStrike" kern="1200" cap="none" spc="0" normalizeH="0" baseline="0" noProof="0" dirty="0" smtClean="0">
                <a:ln>
                  <a:noFill/>
                </a:ln>
                <a:effectLst/>
                <a:uLnTx/>
                <a:uFillTx/>
                <a:latin typeface="Times New Roman" pitchFamily="18" charset="0"/>
                <a:ea typeface="+mn-ea"/>
                <a:cs typeface="+mn-cs"/>
              </a:rPr>
              <a:t>Cross- bridge joint.</a:t>
            </a:r>
            <a:endParaRPr kumimoji="0" lang="en-US" sz="2400" b="0" i="0" u="none" strike="noStrike" kern="1200" cap="none" spc="0" normalizeH="0" baseline="0" noProof="0" dirty="0">
              <a:ln>
                <a:noFill/>
              </a:ln>
              <a:effectLst/>
              <a:uLnTx/>
              <a:uFillTx/>
              <a:latin typeface="Times New Roman" pitchFamily="18" charset="0"/>
              <a:ea typeface="+mn-ea"/>
              <a:cs typeface="+mn-cs"/>
            </a:endParaRPr>
          </a:p>
        </p:txBody>
      </p:sp>
      <p:sp>
        <p:nvSpPr>
          <p:cNvPr id="4" name="Text Placeholder 2"/>
          <p:cNvSpPr txBox="1">
            <a:spLocks/>
          </p:cNvSpPr>
          <p:nvPr/>
        </p:nvSpPr>
        <p:spPr>
          <a:xfrm>
            <a:off x="1828800" y="579438"/>
            <a:ext cx="5334000" cy="639762"/>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b="1" i="1" dirty="0" smtClean="0">
                <a:latin typeface="Times New Roman" pitchFamily="18" charset="0"/>
                <a:cs typeface="Times New Roman" pitchFamily="18" charset="0"/>
              </a:rPr>
              <a:t>Joints in casing capping</a:t>
            </a:r>
            <a:endParaRPr kumimoji="0" lang="en-US" sz="3200" b="1" i="1"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 name="Rectangle 4"/>
          <p:cNvSpPr/>
          <p:nvPr/>
        </p:nvSpPr>
        <p:spPr>
          <a:xfrm>
            <a:off x="0" y="11430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DCF5B184-0DFC-4502-8257-2549A3C940AA}" type="datetime2">
              <a:rPr lang="en-US" smtClean="0"/>
              <a:pPr/>
              <a:t>Sunday, January 19, 2014</a:t>
            </a:fld>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81000" y="1371600"/>
            <a:ext cx="8229600" cy="4759325"/>
          </a:xfrm>
          <a:prstGeom prst="rect">
            <a:avLst/>
          </a:prstGeom>
        </p:spPr>
        <p:txBody>
          <a:bodyPr/>
          <a:lstStyle/>
          <a:p>
            <a:pPr marL="971550" marR="0" lvl="1" indent="-51435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endParaRPr kumimoji="0" lang="en-US" sz="2800" b="0" i="0" u="none" strike="noStrike" kern="1200" cap="none" spc="0" normalizeH="0" baseline="0" noProof="0" dirty="0">
              <a:ln>
                <a:noFill/>
              </a:ln>
              <a:effectLst/>
              <a:uLnTx/>
              <a:uFillTx/>
              <a:latin typeface="Times New Roman" pitchFamily="18" charset="0"/>
              <a:ea typeface="+mn-ea"/>
              <a:cs typeface="+mn-cs"/>
            </a:endParaRPr>
          </a:p>
        </p:txBody>
      </p:sp>
      <p:sp>
        <p:nvSpPr>
          <p:cNvPr id="3" name="Rectangle 6" descr="004"/>
          <p:cNvSpPr>
            <a:spLocks noChangeArrowheads="1"/>
          </p:cNvSpPr>
          <p:nvPr/>
        </p:nvSpPr>
        <p:spPr bwMode="auto">
          <a:xfrm>
            <a:off x="1143000" y="1905000"/>
            <a:ext cx="6781800" cy="46482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4" name="Rectangle 3"/>
          <p:cNvSpPr/>
          <p:nvPr/>
        </p:nvSpPr>
        <p:spPr>
          <a:xfrm>
            <a:off x="0" y="11430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1800" y="619780"/>
            <a:ext cx="2803973" cy="523220"/>
          </a:xfrm>
          <a:prstGeom prst="rect">
            <a:avLst/>
          </a:prstGeom>
        </p:spPr>
        <p:txBody>
          <a:bodyPr wrap="none">
            <a:spAutoFit/>
          </a:bodyPr>
          <a:lstStyle/>
          <a:p>
            <a:pPr marL="971550" lvl="1" indent="-514350">
              <a:spcBef>
                <a:spcPct val="20000"/>
              </a:spcBef>
              <a:defRPr/>
            </a:pPr>
            <a:r>
              <a:rPr lang="en-US" sz="2800" b="1" dirty="0" smtClean="0">
                <a:latin typeface="Times New Roman" pitchFamily="18" charset="0"/>
              </a:rPr>
              <a:t>Straight joint.</a:t>
            </a:r>
            <a:endParaRPr lang="en-US" sz="2800" b="1" dirty="0">
              <a:latin typeface="Times New Roman" pitchFamily="18" charset="0"/>
            </a:endParaRPr>
          </a:p>
        </p:txBody>
      </p:sp>
      <p:sp>
        <p:nvSpPr>
          <p:cNvPr id="6" name="Date Placeholder 5"/>
          <p:cNvSpPr>
            <a:spLocks noGrp="1"/>
          </p:cNvSpPr>
          <p:nvPr>
            <p:ph type="dt" sz="half" idx="10"/>
          </p:nvPr>
        </p:nvSpPr>
        <p:spPr/>
        <p:txBody>
          <a:bodyPr/>
          <a:lstStyle/>
          <a:p>
            <a:fld id="{8A397F75-2E74-4CC2-AB85-04118768C123}" type="datetime2">
              <a:rPr lang="en-US" smtClean="0"/>
              <a:pPr/>
              <a:t>Sunday, January 19, 2014</a:t>
            </a:fld>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1600200"/>
            <a:ext cx="8229600" cy="4525963"/>
          </a:xfrm>
          <a:prstGeom prst="rect">
            <a:avLst/>
          </a:prstGeom>
        </p:spPr>
        <p:txBody>
          <a:bodyPr/>
          <a:lstStyle/>
          <a:p>
            <a:pPr marL="971550" marR="0" lvl="1" indent="-51435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effectLst/>
              <a:uLnTx/>
              <a:uFillTx/>
              <a:latin typeface="+mn-lt"/>
              <a:ea typeface="+mn-ea"/>
              <a:cs typeface="+mn-cs"/>
            </a:endParaRPr>
          </a:p>
        </p:txBody>
      </p:sp>
      <p:sp>
        <p:nvSpPr>
          <p:cNvPr id="3" name="Rectangle 5" descr="024"/>
          <p:cNvSpPr>
            <a:spLocks noChangeArrowheads="1"/>
          </p:cNvSpPr>
          <p:nvPr/>
        </p:nvSpPr>
        <p:spPr bwMode="auto">
          <a:xfrm>
            <a:off x="1905000" y="2514600"/>
            <a:ext cx="6172200" cy="38862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4" name="Rectangle 3"/>
          <p:cNvSpPr/>
          <p:nvPr/>
        </p:nvSpPr>
        <p:spPr>
          <a:xfrm>
            <a:off x="0" y="11430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52800" y="619780"/>
            <a:ext cx="1517467" cy="523220"/>
          </a:xfrm>
          <a:prstGeom prst="rect">
            <a:avLst/>
          </a:prstGeom>
        </p:spPr>
        <p:txBody>
          <a:bodyPr wrap="none">
            <a:spAutoFit/>
          </a:bodyPr>
          <a:lstStyle/>
          <a:p>
            <a:r>
              <a:rPr lang="en-US" sz="2800" b="1" dirty="0" smtClean="0">
                <a:solidFill>
                  <a:prstClr val="black"/>
                </a:solidFill>
                <a:latin typeface="Times New Roman" pitchFamily="18" charset="0"/>
              </a:rPr>
              <a:t>Tee joint</a:t>
            </a:r>
            <a:endParaRPr lang="en-US" b="1" dirty="0"/>
          </a:p>
        </p:txBody>
      </p:sp>
      <p:sp>
        <p:nvSpPr>
          <p:cNvPr id="6" name="Date Placeholder 5"/>
          <p:cNvSpPr>
            <a:spLocks noGrp="1"/>
          </p:cNvSpPr>
          <p:nvPr>
            <p:ph type="dt" sz="half" idx="10"/>
          </p:nvPr>
        </p:nvSpPr>
        <p:spPr/>
        <p:txBody>
          <a:bodyPr/>
          <a:lstStyle/>
          <a:p>
            <a:fld id="{29F92816-BCFB-4153-8B16-EDAB1FE667ED}" type="datetime2">
              <a:rPr lang="en-US" smtClean="0"/>
              <a:pPr/>
              <a:t>Sunday, January 19, 2014</a:t>
            </a:fld>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371725" y="1209675"/>
            <a:ext cx="4562475" cy="5572125"/>
          </a:xfrm>
          <a:prstGeom prst="rect">
            <a:avLst/>
          </a:prstGeom>
          <a:noFill/>
          <a:ln w="9525">
            <a:noFill/>
            <a:miter lim="800000"/>
            <a:headEnd/>
            <a:tailEnd/>
          </a:ln>
          <a:effectLst/>
        </p:spPr>
      </p:pic>
      <p:sp>
        <p:nvSpPr>
          <p:cNvPr id="3" name="Rectangle 2"/>
          <p:cNvSpPr/>
          <p:nvPr/>
        </p:nvSpPr>
        <p:spPr>
          <a:xfrm>
            <a:off x="0" y="1066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19400" y="533400"/>
            <a:ext cx="1517467" cy="523220"/>
          </a:xfrm>
          <a:prstGeom prst="rect">
            <a:avLst/>
          </a:prstGeom>
        </p:spPr>
        <p:txBody>
          <a:bodyPr wrap="none">
            <a:spAutoFit/>
          </a:bodyPr>
          <a:lstStyle/>
          <a:p>
            <a:r>
              <a:rPr lang="en-US" sz="2800" b="1" dirty="0" smtClean="0">
                <a:solidFill>
                  <a:prstClr val="black"/>
                </a:solidFill>
                <a:latin typeface="Times New Roman" pitchFamily="18" charset="0"/>
              </a:rPr>
              <a:t>Tee joint</a:t>
            </a:r>
            <a:endParaRPr lang="en-US" b="1" dirty="0"/>
          </a:p>
        </p:txBody>
      </p:sp>
      <p:sp>
        <p:nvSpPr>
          <p:cNvPr id="5" name="Date Placeholder 4"/>
          <p:cNvSpPr>
            <a:spLocks noGrp="1"/>
          </p:cNvSpPr>
          <p:nvPr>
            <p:ph type="dt" sz="half" idx="10"/>
          </p:nvPr>
        </p:nvSpPr>
        <p:spPr/>
        <p:txBody>
          <a:bodyPr/>
          <a:lstStyle/>
          <a:p>
            <a:fld id="{CCB7E99D-18D7-4E25-A069-E634B9B3B0D6}"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954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304800" y="892175"/>
            <a:ext cx="8382000" cy="2155825"/>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Systems by which power is distributed to domestic consumers-</a:t>
            </a:r>
            <a:r>
              <a:rPr kumimoji="0" lang="en-US" sz="2400" b="0" i="1"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2400" b="0" i="1"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4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24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4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1. Single phase – two wire system(domestic)</a:t>
            </a:r>
            <a:br>
              <a:rPr kumimoji="0" lang="en-US" sz="24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4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2. Three phase -three wire system(industrial)</a:t>
            </a:r>
            <a:br>
              <a:rPr kumimoji="0" lang="en-US" sz="24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4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  3. Three phase -four wire system(domestic &amp; industrial)</a:t>
            </a:r>
            <a:r>
              <a:rPr kumimoji="0" lang="en-US" sz="2400" b="0" i="0" u="none" strike="noStrike" kern="1200" cap="none" spc="0" normalizeH="0" baseline="0" noProof="0" dirty="0" smtClean="0">
                <a:ln>
                  <a:noFill/>
                </a:ln>
                <a:solidFill>
                  <a:schemeClr val="tx2"/>
                </a:solidFill>
                <a:effectLst/>
                <a:uLnTx/>
                <a:uFillTx/>
                <a:latin typeface="+mj-lt"/>
                <a:ea typeface="+mj-ea"/>
                <a:cs typeface="+mj-cs"/>
              </a:rPr>
              <a:t/>
            </a:r>
            <a:br>
              <a:rPr kumimoji="0" lang="en-US" sz="2400" b="0" i="0" u="none" strike="noStrike" kern="1200" cap="none" spc="0" normalizeH="0" baseline="0" noProof="0" dirty="0" smtClean="0">
                <a:ln>
                  <a:noFill/>
                </a:ln>
                <a:solidFill>
                  <a:schemeClr val="tx2"/>
                </a:solidFill>
                <a:effectLst/>
                <a:uLnTx/>
                <a:uFillTx/>
                <a:latin typeface="+mj-lt"/>
                <a:ea typeface="+mj-ea"/>
                <a:cs typeface="+mj-cs"/>
              </a:rPr>
            </a:b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cxnSp>
        <p:nvCxnSpPr>
          <p:cNvPr id="8" name="Elbow Connector 7"/>
          <p:cNvCxnSpPr/>
          <p:nvPr/>
        </p:nvCxnSpPr>
        <p:spPr>
          <a:xfrm>
            <a:off x="2438400" y="3429000"/>
            <a:ext cx="1600200" cy="1066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 name="Diagram 8"/>
          <p:cNvGraphicFramePr/>
          <p:nvPr/>
        </p:nvGraphicFramePr>
        <p:xfrm>
          <a:off x="4114800" y="3733800"/>
          <a:ext cx="39624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nvGraphicFramePr>
        <p:xfrm>
          <a:off x="762000" y="2057400"/>
          <a:ext cx="4343400" cy="2819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Date Placeholder 10"/>
          <p:cNvSpPr>
            <a:spLocks noGrp="1"/>
          </p:cNvSpPr>
          <p:nvPr>
            <p:ph type="dt" sz="half" idx="10"/>
          </p:nvPr>
        </p:nvSpPr>
        <p:spPr/>
        <p:txBody>
          <a:bodyPr/>
          <a:lstStyle/>
          <a:p>
            <a:fld id="{CFBF7A1B-2702-4327-881C-CBA477943A9D}" type="datetime2">
              <a:rPr lang="en-US" smtClean="0"/>
              <a:pPr/>
              <a:t>Sunday, January 19, 2014</a:t>
            </a:fld>
            <a:endParaRPr lang="en-US"/>
          </a:p>
        </p:txBody>
      </p:sp>
      <p:sp>
        <p:nvSpPr>
          <p:cNvPr id="12" name="Slide Number Placeholder 11"/>
          <p:cNvSpPr>
            <a:spLocks noGrp="1"/>
          </p:cNvSpPr>
          <p:nvPr>
            <p:ph type="sldNum" sz="quarter" idx="12"/>
          </p:nvPr>
        </p:nvSpPr>
        <p:spPr/>
        <p:txBody>
          <a:bodyPr/>
          <a:lstStyle/>
          <a:p>
            <a:fld id="{4B3156F0-29FC-441B-B13B-D97D5C6FFFD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8305800" cy="1143000"/>
          </a:xfrm>
        </p:spPr>
        <p:txBody>
          <a:bodyPr>
            <a:normAutofit/>
          </a:bodyPr>
          <a:lstStyle/>
          <a:p>
            <a:r>
              <a:rPr lang="en-US" sz="3200" dirty="0" smtClean="0">
                <a:latin typeface="Times New Roman" pitchFamily="18" charset="0"/>
                <a:cs typeface="Times New Roman" pitchFamily="18" charset="0"/>
              </a:rPr>
              <a:t>Right-angle Joint</a:t>
            </a:r>
            <a:endParaRPr lang="en-US" sz="32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srcRect/>
          <a:stretch>
            <a:fillRect/>
          </a:stretch>
        </p:blipFill>
        <p:spPr bwMode="auto">
          <a:xfrm>
            <a:off x="2209800" y="1447800"/>
            <a:ext cx="5334000" cy="3467100"/>
          </a:xfrm>
          <a:prstGeom prst="rect">
            <a:avLst/>
          </a:prstGeom>
          <a:noFill/>
          <a:ln w="9525">
            <a:noFill/>
            <a:miter lim="800000"/>
            <a:headEnd/>
            <a:tailEnd/>
          </a:ln>
          <a:effectLst/>
        </p:spPr>
      </p:pic>
      <p:sp>
        <p:nvSpPr>
          <p:cNvPr id="4" name="Rectangle 3"/>
          <p:cNvSpPr/>
          <p:nvPr/>
        </p:nvSpPr>
        <p:spPr>
          <a:xfrm>
            <a:off x="0" y="11430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FE7FCF2-00D2-449F-A462-F484A03780F5}"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1600200"/>
            <a:ext cx="8229600" cy="4525963"/>
          </a:xfrm>
          <a:prstGeom prst="rect">
            <a:avLst/>
          </a:prstGeom>
        </p:spPr>
        <p:txBody>
          <a:bodyPr/>
          <a:lstStyle/>
          <a:p>
            <a:pPr marL="971550" marR="0" lvl="1" indent="-51435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effectLst/>
              <a:uLnTx/>
              <a:uFillTx/>
              <a:latin typeface="Times New Roman" pitchFamily="18" charset="0"/>
              <a:ea typeface="+mn-ea"/>
              <a:cs typeface="+mn-cs"/>
            </a:endParaRPr>
          </a:p>
        </p:txBody>
      </p:sp>
      <p:sp>
        <p:nvSpPr>
          <p:cNvPr id="3" name="Rectangle 5" descr="026"/>
          <p:cNvSpPr>
            <a:spLocks noChangeArrowheads="1"/>
          </p:cNvSpPr>
          <p:nvPr/>
        </p:nvSpPr>
        <p:spPr bwMode="auto">
          <a:xfrm>
            <a:off x="2057400" y="2895600"/>
            <a:ext cx="4876800" cy="32766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pPr algn="ctr"/>
            <a:endParaRPr lang="en-US" dirty="0"/>
          </a:p>
        </p:txBody>
      </p:sp>
      <p:sp>
        <p:nvSpPr>
          <p:cNvPr id="4" name="Rectangle 3"/>
          <p:cNvSpPr/>
          <p:nvPr/>
        </p:nvSpPr>
        <p:spPr>
          <a:xfrm>
            <a:off x="0" y="11430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19400" y="457200"/>
            <a:ext cx="3225800" cy="584775"/>
          </a:xfrm>
          <a:prstGeom prst="rect">
            <a:avLst/>
          </a:prstGeom>
        </p:spPr>
        <p:txBody>
          <a:bodyPr wrap="square">
            <a:spAutoFit/>
          </a:bodyPr>
          <a:lstStyle/>
          <a:p>
            <a:pPr marL="971550" lvl="1" indent="-514350">
              <a:spcBef>
                <a:spcPct val="20000"/>
              </a:spcBef>
              <a:defRPr/>
            </a:pPr>
            <a:r>
              <a:rPr lang="en-US" sz="3200" b="1" dirty="0" smtClean="0">
                <a:solidFill>
                  <a:prstClr val="black"/>
                </a:solidFill>
                <a:latin typeface="Times New Roman" pitchFamily="18" charset="0"/>
              </a:rPr>
              <a:t>Corner joint.</a:t>
            </a:r>
            <a:endParaRPr lang="en-US" sz="2800" b="1" dirty="0">
              <a:solidFill>
                <a:prstClr val="black"/>
              </a:solidFill>
              <a:latin typeface="Times New Roman" pitchFamily="18" charset="0"/>
            </a:endParaRPr>
          </a:p>
        </p:txBody>
      </p:sp>
      <p:sp>
        <p:nvSpPr>
          <p:cNvPr id="6" name="Date Placeholder 5"/>
          <p:cNvSpPr>
            <a:spLocks noGrp="1"/>
          </p:cNvSpPr>
          <p:nvPr>
            <p:ph type="dt" sz="half" idx="10"/>
          </p:nvPr>
        </p:nvSpPr>
        <p:spPr/>
        <p:txBody>
          <a:bodyPr/>
          <a:lstStyle/>
          <a:p>
            <a:fld id="{8C3B10D9-C936-4BD8-83C0-611EF3801C08}" type="datetime2">
              <a:rPr lang="en-US" smtClean="0"/>
              <a:pPr/>
              <a:t>Sunday, January 19, 2014</a:t>
            </a:fld>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effectLst/>
              <a:uLnTx/>
              <a:uFillTx/>
              <a:latin typeface="Times New Roman" pitchFamily="18" charset="0"/>
              <a:ea typeface="+mn-ea"/>
              <a:cs typeface="+mn-cs"/>
            </a:endParaRPr>
          </a:p>
        </p:txBody>
      </p:sp>
      <p:sp>
        <p:nvSpPr>
          <p:cNvPr id="3" name="Rectangle 5" descr="025"/>
          <p:cNvSpPr>
            <a:spLocks noChangeArrowheads="1"/>
          </p:cNvSpPr>
          <p:nvPr/>
        </p:nvSpPr>
        <p:spPr bwMode="auto">
          <a:xfrm>
            <a:off x="2286000" y="2590800"/>
            <a:ext cx="3810000" cy="32766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4" name="Rectangle 3"/>
          <p:cNvSpPr/>
          <p:nvPr/>
        </p:nvSpPr>
        <p:spPr>
          <a:xfrm>
            <a:off x="0" y="11430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0" y="457200"/>
            <a:ext cx="2044086" cy="523220"/>
          </a:xfrm>
          <a:prstGeom prst="rect">
            <a:avLst/>
          </a:prstGeom>
        </p:spPr>
        <p:txBody>
          <a:bodyPr wrap="none">
            <a:spAutoFit/>
          </a:bodyPr>
          <a:lstStyle/>
          <a:p>
            <a:pPr marL="342900" lvl="0" indent="-342900">
              <a:spcBef>
                <a:spcPct val="20000"/>
              </a:spcBef>
              <a:defRPr/>
            </a:pPr>
            <a:r>
              <a:rPr lang="en-US" sz="2800" b="1" dirty="0" smtClean="0">
                <a:solidFill>
                  <a:prstClr val="black"/>
                </a:solidFill>
                <a:latin typeface="Times New Roman" pitchFamily="18" charset="0"/>
              </a:rPr>
              <a:t>Cross- Joint</a:t>
            </a:r>
            <a:endParaRPr lang="en-US" sz="2800" b="1" dirty="0">
              <a:solidFill>
                <a:prstClr val="black"/>
              </a:solidFill>
              <a:latin typeface="Times New Roman" pitchFamily="18" charset="0"/>
            </a:endParaRPr>
          </a:p>
        </p:txBody>
      </p:sp>
      <p:sp>
        <p:nvSpPr>
          <p:cNvPr id="6" name="Date Placeholder 5"/>
          <p:cNvSpPr>
            <a:spLocks noGrp="1"/>
          </p:cNvSpPr>
          <p:nvPr>
            <p:ph type="dt" sz="half" idx="10"/>
          </p:nvPr>
        </p:nvSpPr>
        <p:spPr/>
        <p:txBody>
          <a:bodyPr/>
          <a:lstStyle/>
          <a:p>
            <a:fld id="{E030A518-587A-4A68-AB6E-9029F33478EA}" type="datetime2">
              <a:rPr lang="en-US" smtClean="0"/>
              <a:pPr/>
              <a:t>Sunday, January 19, 2014</a:t>
            </a:fld>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181600" y="2514600"/>
            <a:ext cx="3019425" cy="2066925"/>
          </a:xfrm>
          <a:prstGeom prst="rect">
            <a:avLst/>
          </a:prstGeom>
          <a:noFill/>
          <a:ln w="9525">
            <a:noFill/>
            <a:miter lim="800000"/>
            <a:headEnd/>
            <a:tailEnd/>
          </a:ln>
          <a:effectLst/>
        </p:spPr>
      </p:pic>
      <p:sp>
        <p:nvSpPr>
          <p:cNvPr id="3" name="Rectangle 6" descr="027"/>
          <p:cNvSpPr>
            <a:spLocks noChangeArrowheads="1"/>
          </p:cNvSpPr>
          <p:nvPr/>
        </p:nvSpPr>
        <p:spPr bwMode="auto">
          <a:xfrm>
            <a:off x="1219200" y="1981200"/>
            <a:ext cx="3733800" cy="3352800"/>
          </a:xfrm>
          <a:prstGeom prst="rect">
            <a:avLst/>
          </a:prstGeom>
          <a:blipFill dpi="0" rotWithShape="1">
            <a:blip r:embed="rId3"/>
            <a:srcRect/>
            <a:stretch>
              <a:fillRect/>
            </a:stretch>
          </a:blipFill>
          <a:ln w="9525">
            <a:solidFill>
              <a:schemeClr val="tx1"/>
            </a:solidFill>
            <a:miter lim="800000"/>
            <a:headEnd/>
            <a:tailEnd/>
          </a:ln>
          <a:effectLst/>
        </p:spPr>
        <p:txBody>
          <a:bodyPr wrap="none" anchor="ctr"/>
          <a:lstStyle/>
          <a:p>
            <a:endParaRPr lang="en-US"/>
          </a:p>
        </p:txBody>
      </p:sp>
      <p:sp>
        <p:nvSpPr>
          <p:cNvPr id="4" name="Rectangle 3"/>
          <p:cNvSpPr/>
          <p:nvPr/>
        </p:nvSpPr>
        <p:spPr>
          <a:xfrm>
            <a:off x="0" y="11430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0" y="457200"/>
            <a:ext cx="2044086" cy="523220"/>
          </a:xfrm>
          <a:prstGeom prst="rect">
            <a:avLst/>
          </a:prstGeom>
        </p:spPr>
        <p:txBody>
          <a:bodyPr wrap="none">
            <a:spAutoFit/>
          </a:bodyPr>
          <a:lstStyle/>
          <a:p>
            <a:pPr marL="342900" lvl="0" indent="-342900">
              <a:spcBef>
                <a:spcPct val="20000"/>
              </a:spcBef>
              <a:defRPr/>
            </a:pPr>
            <a:r>
              <a:rPr lang="en-US" sz="2800" b="1" dirty="0" smtClean="0">
                <a:solidFill>
                  <a:prstClr val="black"/>
                </a:solidFill>
                <a:latin typeface="Times New Roman" pitchFamily="18" charset="0"/>
              </a:rPr>
              <a:t>Cross- Joint</a:t>
            </a:r>
            <a:endParaRPr lang="en-US" sz="2800" b="1" dirty="0">
              <a:solidFill>
                <a:prstClr val="black"/>
              </a:solidFill>
              <a:latin typeface="Times New Roman" pitchFamily="18" charset="0"/>
            </a:endParaRPr>
          </a:p>
        </p:txBody>
      </p:sp>
      <p:sp>
        <p:nvSpPr>
          <p:cNvPr id="6" name="Date Placeholder 5"/>
          <p:cNvSpPr>
            <a:spLocks noGrp="1"/>
          </p:cNvSpPr>
          <p:nvPr>
            <p:ph type="dt" sz="half" idx="10"/>
          </p:nvPr>
        </p:nvSpPr>
        <p:spPr/>
        <p:txBody>
          <a:bodyPr/>
          <a:lstStyle/>
          <a:p>
            <a:fld id="{DA455B70-7F11-4647-B8FF-64EDC494179B}" type="datetime2">
              <a:rPr lang="en-US" smtClean="0"/>
              <a:pPr/>
              <a:t>Sunday, January 19, 2014</a:t>
            </a:fld>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pPr algn="l">
              <a:spcAft>
                <a:spcPts val="600"/>
              </a:spcAft>
            </a:pPr>
            <a:r>
              <a:rPr lang="en-US" sz="3200" i="1" dirty="0" smtClean="0">
                <a:solidFill>
                  <a:schemeClr val="tx1"/>
                </a:solidFill>
              </a:rPr>
              <a:t>Tough Rubber Sheathed/Batten wiring</a:t>
            </a:r>
            <a:endParaRPr lang="en-US" sz="3200" i="1" dirty="0">
              <a:solidFill>
                <a:schemeClr val="tx1"/>
              </a:solidFill>
            </a:endParaRPr>
          </a:p>
        </p:txBody>
      </p:sp>
      <p:sp>
        <p:nvSpPr>
          <p:cNvPr id="3" name="Rectangle 2"/>
          <p:cNvSpPr/>
          <p:nvPr/>
        </p:nvSpPr>
        <p:spPr>
          <a:xfrm>
            <a:off x="457200" y="1143000"/>
            <a:ext cx="8382000" cy="1569660"/>
          </a:xfrm>
          <a:prstGeom prst="rect">
            <a:avLst/>
          </a:prstGeom>
        </p:spPr>
        <p:txBody>
          <a:bodyPr wrap="square">
            <a:spAutoFit/>
          </a:bodyPr>
          <a:lstStyle/>
          <a:p>
            <a:pPr algn="just">
              <a:buFont typeface="Wingdings" pitchFamily="2" charset="2"/>
              <a:buChar char="Ø"/>
            </a:pPr>
            <a:r>
              <a:rPr lang="en-US" sz="2400" dirty="0" smtClean="0">
                <a:latin typeface="Times New Roman" pitchFamily="18" charset="0"/>
              </a:rPr>
              <a:t>TRS wires are suitable for rough use, moisture, climate variations, acids alkalis but is slightly affected by lubricating oil</a:t>
            </a:r>
          </a:p>
          <a:p>
            <a:pPr algn="just">
              <a:buFont typeface="Wingdings" pitchFamily="2" charset="2"/>
              <a:buChar char="Ø"/>
            </a:pPr>
            <a:r>
              <a:rPr lang="en-US" sz="2400" dirty="0" smtClean="0">
                <a:latin typeface="Times New Roman" pitchFamily="18" charset="0"/>
              </a:rPr>
              <a:t> Tough rubber-Sheathed (T.R.S.) or PVC- Sheathed cables are suitable to run on teak wood battens which is fixed on the wall</a:t>
            </a:r>
            <a:endParaRPr lang="en-US" sz="2400" dirty="0"/>
          </a:p>
        </p:txBody>
      </p:sp>
      <p:sp>
        <p:nvSpPr>
          <p:cNvPr id="4" name="Rectangle 4"/>
          <p:cNvSpPr txBox="1">
            <a:spLocks noChangeArrowheads="1"/>
          </p:cNvSpPr>
          <p:nvPr/>
        </p:nvSpPr>
        <p:spPr>
          <a:xfrm>
            <a:off x="457200" y="2590800"/>
            <a:ext cx="8229600" cy="4114800"/>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tabLst/>
              <a:defRPr/>
            </a:pPr>
            <a:r>
              <a:rPr kumimoji="0" lang="en-US" sz="2200" b="1" i="0" u="sng" strike="noStrike" kern="1200" cap="none" spc="0" normalizeH="0" baseline="0" noProof="0" dirty="0" smtClean="0">
                <a:ln>
                  <a:noFill/>
                </a:ln>
                <a:effectLst/>
                <a:uLnTx/>
                <a:uFillTx/>
                <a:latin typeface="Times New Roman" pitchFamily="18" charset="0"/>
                <a:ea typeface="+mn-ea"/>
                <a:cs typeface="+mn-cs"/>
              </a:rPr>
              <a:t>Following considerations</a:t>
            </a:r>
            <a:r>
              <a:rPr lang="en-US" sz="2200" b="1" u="sng" dirty="0" smtClean="0">
                <a:latin typeface="Times New Roman" pitchFamily="18" charset="0"/>
              </a:rPr>
              <a:t> should be maintained-</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effectLst/>
                <a:uLnTx/>
                <a:uFillTx/>
                <a:latin typeface="Times New Roman" pitchFamily="18" charset="0"/>
                <a:ea typeface="+mn-ea"/>
                <a:cs typeface="+mn-cs"/>
              </a:rPr>
              <a:t>For </a:t>
            </a:r>
            <a:r>
              <a:rPr kumimoji="0" lang="en-US" sz="2200" b="0" i="0" u="none" strike="noStrike" kern="1200" cap="none" spc="0" normalizeH="0" baseline="0" noProof="0" dirty="0" smtClean="0">
                <a:ln>
                  <a:noFill/>
                </a:ln>
                <a:solidFill>
                  <a:srgbClr val="00B0F0"/>
                </a:solidFill>
                <a:effectLst/>
                <a:uLnTx/>
                <a:uFillTx/>
                <a:latin typeface="Times New Roman" pitchFamily="18" charset="0"/>
                <a:ea typeface="+mn-ea"/>
                <a:cs typeface="+mn-cs"/>
              </a:rPr>
              <a:t>damp place</a:t>
            </a:r>
            <a:r>
              <a:rPr kumimoji="0" lang="en-US" sz="2200" b="0" i="0" u="none" strike="noStrike" kern="1200" cap="none" spc="0" normalizeH="0" noProof="0" dirty="0" smtClean="0">
                <a:ln>
                  <a:noFill/>
                </a:ln>
                <a:solidFill>
                  <a:srgbClr val="00B0F0"/>
                </a:solidFill>
                <a:effectLst/>
                <a:uLnTx/>
                <a:uFillTx/>
                <a:latin typeface="Times New Roman" pitchFamily="18" charset="0"/>
                <a:ea typeface="+mn-ea"/>
                <a:cs typeface="+mn-cs"/>
              </a:rPr>
              <a:t> </a:t>
            </a:r>
          </a:p>
          <a:p>
            <a:pPr marL="609600" marR="0" lvl="0" indent="-609600" algn="l" defTabSz="914400" rtl="0" eaLnBrk="1" fontAlgn="auto" latinLnBrk="0" hangingPunct="1">
              <a:lnSpc>
                <a:spcPct val="100000"/>
              </a:lnSpc>
              <a:spcBef>
                <a:spcPct val="20000"/>
              </a:spcBef>
              <a:spcAft>
                <a:spcPts val="0"/>
              </a:spcAft>
              <a:buClrTx/>
              <a:buSzTx/>
              <a:tabLst/>
              <a:defRPr/>
            </a:pPr>
            <a:r>
              <a:rPr lang="en-US" sz="2200" dirty="0" smtClean="0">
                <a:latin typeface="Times New Roman" pitchFamily="18" charset="0"/>
              </a:rPr>
              <a:t>           -take care for earth switch, lamp holders and other metal fittings.</a:t>
            </a:r>
          </a:p>
          <a:p>
            <a:pPr marL="609600" marR="0" lvl="0" indent="-609600" algn="l" defTabSz="9144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smtClean="0">
                <a:ln>
                  <a:noFill/>
                </a:ln>
                <a:effectLst/>
                <a:uLnTx/>
                <a:uFillTx/>
                <a:latin typeface="Times New Roman" pitchFamily="18" charset="0"/>
                <a:ea typeface="+mn-ea"/>
                <a:cs typeface="+mn-cs"/>
              </a:rPr>
              <a:t>           -</a:t>
            </a:r>
            <a:r>
              <a:rPr lang="en-US" sz="2200" dirty="0" err="1" smtClean="0">
                <a:latin typeface="Times New Roman" pitchFamily="18" charset="0"/>
              </a:rPr>
              <a:t>f</a:t>
            </a:r>
            <a:r>
              <a:rPr kumimoji="0" lang="en-US" sz="2200" b="0" i="0" u="none" strike="noStrike" kern="1200" cap="none" spc="0" normalizeH="0" baseline="0" noProof="0" dirty="0" err="1" smtClean="0">
                <a:ln>
                  <a:noFill/>
                </a:ln>
                <a:effectLst/>
                <a:uLnTx/>
                <a:uFillTx/>
                <a:latin typeface="Times New Roman" pitchFamily="18" charset="0"/>
                <a:ea typeface="+mn-ea"/>
                <a:cs typeface="+mn-cs"/>
              </a:rPr>
              <a:t>ibre</a:t>
            </a:r>
            <a:r>
              <a:rPr kumimoji="0" lang="en-US" sz="2200" b="0" i="0" u="none" strike="noStrike" kern="1200" cap="none" spc="0" normalizeH="0" baseline="0" noProof="0" dirty="0" smtClean="0">
                <a:ln>
                  <a:noFill/>
                </a:ln>
                <a:effectLst/>
                <a:uLnTx/>
                <a:uFillTx/>
                <a:latin typeface="Times New Roman" pitchFamily="18" charset="0"/>
                <a:ea typeface="+mn-ea"/>
                <a:cs typeface="+mn-cs"/>
              </a:rPr>
              <a:t> clips should not be used</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dirty="0" smtClean="0">
                <a:latin typeface="Times New Roman" pitchFamily="18" charset="0"/>
              </a:rPr>
              <a:t>Provide a layer of neat cement over the cable(under the plaster)</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effectLst/>
                <a:uLnTx/>
                <a:uFillTx/>
                <a:latin typeface="Times New Roman" pitchFamily="18" charset="0"/>
                <a:ea typeface="+mn-ea"/>
                <a:cs typeface="+mn-cs"/>
              </a:rPr>
              <a:t>Should</a:t>
            </a:r>
            <a:r>
              <a:rPr kumimoji="0" lang="en-US" sz="2200" b="0" i="0" u="none" strike="noStrike" kern="1200" cap="none" spc="0" normalizeH="0" noProof="0" dirty="0" smtClean="0">
                <a:ln>
                  <a:noFill/>
                </a:ln>
                <a:effectLst/>
                <a:uLnTx/>
                <a:uFillTx/>
                <a:latin typeface="Times New Roman" pitchFamily="18" charset="0"/>
                <a:ea typeface="+mn-ea"/>
                <a:cs typeface="+mn-cs"/>
              </a:rPr>
              <a:t> not put under stress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baseline="0" dirty="0" smtClean="0">
                <a:latin typeface="Times New Roman" pitchFamily="18" charset="0"/>
              </a:rPr>
              <a:t>Provide</a:t>
            </a:r>
            <a:r>
              <a:rPr lang="en-US" sz="2200" dirty="0" smtClean="0">
                <a:latin typeface="Times New Roman" pitchFamily="18" charset="0"/>
              </a:rPr>
              <a:t> conduit with rubber brushing at both ends (through wall)</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effectLst/>
                <a:uLnTx/>
                <a:uFillTx/>
                <a:latin typeface="Times New Roman" pitchFamily="18" charset="0"/>
                <a:ea typeface="+mn-ea"/>
                <a:cs typeface="+mn-cs"/>
              </a:rPr>
              <a:t>Wires should be properly tightened(clips should not be more than</a:t>
            </a:r>
            <a:r>
              <a:rPr kumimoji="0" lang="en-US" sz="2200" b="0" i="0" u="none" strike="noStrike" kern="1200" cap="none" spc="0" normalizeH="0" noProof="0" dirty="0" smtClean="0">
                <a:ln>
                  <a:noFill/>
                </a:ln>
                <a:effectLst/>
                <a:uLnTx/>
                <a:uFillTx/>
                <a:latin typeface="Times New Roman" pitchFamily="18" charset="0"/>
                <a:ea typeface="+mn-ea"/>
                <a:cs typeface="+mn-cs"/>
              </a:rPr>
              <a:t> 6 cm</a:t>
            </a:r>
            <a:r>
              <a:rPr kumimoji="0" lang="en-US" sz="2200" b="0" i="0" u="none" strike="noStrike" kern="1200" cap="none" spc="0" normalizeH="0" baseline="0" noProof="0" dirty="0" smtClean="0">
                <a:ln>
                  <a:noFill/>
                </a:ln>
                <a:effectLst/>
                <a:uLnTx/>
                <a:uFillTx/>
                <a:latin typeface="Times New Roman" pitchFamily="18" charset="0"/>
                <a:ea typeface="+mn-ea"/>
                <a:cs typeface="+mn-cs"/>
              </a:rPr>
              <a:t>)</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dirty="0" smtClean="0">
                <a:latin typeface="Times New Roman" pitchFamily="18" charset="0"/>
              </a:rPr>
              <a:t>Bends should have longer radius</a:t>
            </a:r>
            <a:endParaRPr kumimoji="0" lang="en-US" sz="2200" b="0" i="0" u="none" strike="noStrike" kern="1200" cap="none" spc="0" normalizeH="0" baseline="0" noProof="0" dirty="0">
              <a:ln>
                <a:noFill/>
              </a:ln>
              <a:effectLst/>
              <a:uLnTx/>
              <a:uFillTx/>
              <a:latin typeface="Times New Roman" pitchFamily="18" charset="0"/>
              <a:ea typeface="+mn-ea"/>
              <a:cs typeface="+mn-cs"/>
            </a:endParaRPr>
          </a:p>
        </p:txBody>
      </p:sp>
      <p:sp>
        <p:nvSpPr>
          <p:cNvPr id="5" name="Rectangle 4"/>
          <p:cNvSpPr/>
          <p:nvPr/>
        </p:nvSpPr>
        <p:spPr>
          <a:xfrm>
            <a:off x="0" y="11430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DD9CF73F-CE85-4043-A8E9-1E1B6349E2BF}" type="datetime2">
              <a:rPr lang="en-US" smtClean="0"/>
              <a:pPr/>
              <a:t>Sunday, January 19, 2014</a:t>
            </a:fld>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457200"/>
            <a:ext cx="8229600" cy="2930525"/>
          </a:xfrm>
          <a:prstGeom prst="rect">
            <a:avLst/>
          </a:prstGeom>
        </p:spPr>
        <p:txBody>
          <a:bodyPr/>
          <a:lstStyle/>
          <a:p>
            <a:pPr marL="342900" marR="0" lvl="0" indent="-342900" algn="ctr" defTabSz="914400" rtl="0" eaLnBrk="1" fontAlgn="auto" latinLnBrk="0" hangingPunct="1">
              <a:lnSpc>
                <a:spcPct val="80000"/>
              </a:lnSpc>
              <a:spcBef>
                <a:spcPct val="20000"/>
              </a:spcBef>
              <a:spcAft>
                <a:spcPts val="0"/>
              </a:spcAft>
              <a:buClrTx/>
              <a:buSzTx/>
              <a:tabLst/>
              <a:defRPr/>
            </a:pPr>
            <a:r>
              <a:rPr kumimoji="0" lang="en-US" sz="2800" b="1" i="0" u="none" strike="noStrike" kern="1200" cap="none" spc="0" normalizeH="0" baseline="0" noProof="0" dirty="0" smtClean="0">
                <a:ln>
                  <a:noFill/>
                </a:ln>
                <a:effectLst/>
                <a:uLnTx/>
                <a:uFillTx/>
                <a:latin typeface="Times New Roman" pitchFamily="18" charset="0"/>
                <a:ea typeface="+mn-ea"/>
                <a:cs typeface="+mn-cs"/>
              </a:rPr>
              <a:t>Link Clips</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Times New Roman" pitchFamily="18" charset="0"/>
                <a:ea typeface="+mn-ea"/>
                <a:cs typeface="+mn-cs"/>
              </a:rPr>
              <a:t>	</a:t>
            </a:r>
            <a:r>
              <a:rPr kumimoji="0" lang="en-US" sz="2200" b="0" i="0" u="none" strike="noStrike" kern="1200" cap="none" spc="0" normalizeH="0" baseline="0" noProof="0" dirty="0" smtClean="0">
                <a:ln>
                  <a:noFill/>
                </a:ln>
                <a:effectLst/>
                <a:uLnTx/>
                <a:uFillTx/>
                <a:latin typeface="Times New Roman" pitchFamily="18" charset="0"/>
                <a:ea typeface="+mn-ea"/>
                <a:cs typeface="+mn-cs"/>
              </a:rPr>
              <a:t>Link clips are used for family clipping the cables in position.</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2400" b="1" i="0" u="sng" strike="noStrike" kern="1200" cap="none" spc="0" normalizeH="0" baseline="0" noProof="0" dirty="0" smtClean="0">
                <a:ln>
                  <a:noFill/>
                </a:ln>
                <a:effectLst/>
                <a:uLnTx/>
                <a:uFillTx/>
                <a:latin typeface="Times New Roman" pitchFamily="18" charset="0"/>
                <a:ea typeface="+mn-ea"/>
                <a:cs typeface="+mn-cs"/>
              </a:rPr>
              <a:t>Link clips are of two types.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effectLst/>
                <a:uLnTx/>
                <a:uFillTx/>
                <a:latin typeface="Times New Roman" pitchFamily="18" charset="0"/>
                <a:ea typeface="+mn-ea"/>
                <a:cs typeface="+mn-cs"/>
              </a:rPr>
              <a:t>Link clip which has separate linking eye.</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effectLst/>
                <a:uLnTx/>
                <a:uFillTx/>
                <a:latin typeface="Times New Roman" pitchFamily="18" charset="0"/>
                <a:ea typeface="+mn-ea"/>
                <a:cs typeface="+mn-cs"/>
              </a:rPr>
              <a:t>Joint link clip which has combined linking eye.</a:t>
            </a:r>
          </a:p>
          <a:p>
            <a:pPr marL="342900" marR="0" lvl="0" indent="-342900" algn="l" defTabSz="914400" rtl="0" eaLnBrk="1" fontAlgn="auto" latinLnBrk="0" hangingPunct="1">
              <a:lnSpc>
                <a:spcPct val="80000"/>
              </a:lnSpc>
              <a:spcBef>
                <a:spcPct val="20000"/>
              </a:spcBef>
              <a:spcAft>
                <a:spcPts val="0"/>
              </a:spcAft>
              <a:buClrTx/>
              <a:buSzTx/>
              <a:buFontTx/>
              <a:buNone/>
              <a:tabLst/>
              <a:defRPr/>
            </a:pPr>
            <a:r>
              <a:rPr kumimoji="0" lang="en-US" sz="2400" b="1" i="0" u="sng" strike="noStrike" kern="1200" cap="none" spc="0" normalizeH="0" baseline="0" noProof="0" dirty="0" smtClean="0">
                <a:ln>
                  <a:noFill/>
                </a:ln>
                <a:effectLst/>
                <a:uLnTx/>
                <a:uFillTx/>
                <a:latin typeface="Times New Roman" pitchFamily="18" charset="0"/>
                <a:ea typeface="+mn-ea"/>
                <a:cs typeface="+mn-cs"/>
              </a:rPr>
              <a:t>Link clip are available in the following size.</a:t>
            </a:r>
            <a:r>
              <a:rPr kumimoji="0" lang="en-US" sz="1800" b="0" i="0" u="none" strike="noStrike" kern="1200" cap="none" spc="0" normalizeH="0" baseline="0" noProof="0" dirty="0" smtClean="0">
                <a:ln>
                  <a:noFill/>
                </a:ln>
                <a:solidFill>
                  <a:srgbClr val="3333CC"/>
                </a:solidFill>
                <a:effectLst/>
                <a:uLnTx/>
                <a:uFillTx/>
                <a:latin typeface="Times New Roman" pitchFamily="18" charset="0"/>
                <a:ea typeface="+mn-ea"/>
                <a:cs typeface="+mn-cs"/>
              </a:rPr>
              <a:t>	</a:t>
            </a:r>
            <a:endParaRPr kumimoji="0" lang="en-US" sz="1800" b="0" i="0" u="none" strike="noStrike" kern="1200" cap="none" spc="0" normalizeH="0" baseline="0" noProof="0" dirty="0">
              <a:ln>
                <a:noFill/>
              </a:ln>
              <a:solidFill>
                <a:srgbClr val="3333CC"/>
              </a:solidFill>
              <a:effectLst/>
              <a:uLnTx/>
              <a:uFillTx/>
              <a:latin typeface="Times New Roman" pitchFamily="18" charset="0"/>
              <a:ea typeface="+mn-ea"/>
              <a:cs typeface="+mn-cs"/>
            </a:endParaRPr>
          </a:p>
        </p:txBody>
      </p:sp>
      <p:sp>
        <p:nvSpPr>
          <p:cNvPr id="3" name="Rectangle 5" descr="003"/>
          <p:cNvSpPr>
            <a:spLocks noChangeArrowheads="1"/>
          </p:cNvSpPr>
          <p:nvPr/>
        </p:nvSpPr>
        <p:spPr bwMode="auto">
          <a:xfrm>
            <a:off x="990600" y="2743200"/>
            <a:ext cx="6553200" cy="25908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4" name="Rectangle 3"/>
          <p:cNvSpPr/>
          <p:nvPr/>
        </p:nvSpPr>
        <p:spPr>
          <a:xfrm>
            <a:off x="0" y="8382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5768471"/>
            <a:ext cx="8839200" cy="1089529"/>
          </a:xfrm>
          <a:prstGeom prst="rect">
            <a:avLst/>
          </a:prstGeom>
        </p:spPr>
        <p:txBody>
          <a:bodyPr wrap="square">
            <a:spAutoFit/>
          </a:bodyPr>
          <a:lstStyle/>
          <a:p>
            <a:pPr marL="342900" lvl="0" indent="-342900" algn="just">
              <a:lnSpc>
                <a:spcPct val="90000"/>
              </a:lnSpc>
              <a:spcBef>
                <a:spcPct val="20000"/>
              </a:spcBef>
              <a:defRPr/>
            </a:pPr>
            <a:r>
              <a:rPr lang="en-US" sz="2400" dirty="0" smtClean="0">
                <a:latin typeface="Times New Roman" pitchFamily="18" charset="0"/>
              </a:rPr>
              <a:t>     25mm, 32mm, 40mm, 50mm, 63mm, 80mm, out of which up to 40mm clips have one hole, while above that they have two holes for fixing.</a:t>
            </a:r>
          </a:p>
        </p:txBody>
      </p:sp>
      <p:sp>
        <p:nvSpPr>
          <p:cNvPr id="6" name="Date Placeholder 5"/>
          <p:cNvSpPr>
            <a:spLocks noGrp="1"/>
          </p:cNvSpPr>
          <p:nvPr>
            <p:ph type="dt" sz="half" idx="10"/>
          </p:nvPr>
        </p:nvSpPr>
        <p:spPr/>
        <p:txBody>
          <a:bodyPr/>
          <a:lstStyle/>
          <a:p>
            <a:fld id="{9A6A71D6-4C3D-4810-B25D-6EFC6DC53CB2}" type="datetime2">
              <a:rPr lang="en-US" smtClean="0"/>
              <a:pPr/>
              <a:t>Sunday, January 19, 2014</a:t>
            </a:fld>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descr="020"/>
          <p:cNvSpPr>
            <a:spLocks noChangeArrowheads="1"/>
          </p:cNvSpPr>
          <p:nvPr/>
        </p:nvSpPr>
        <p:spPr bwMode="auto">
          <a:xfrm>
            <a:off x="1219200" y="1219200"/>
            <a:ext cx="6553200" cy="28956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4" name="Rectangle 3"/>
          <p:cNvSpPr/>
          <p:nvPr/>
        </p:nvSpPr>
        <p:spPr>
          <a:xfrm>
            <a:off x="381000" y="4953000"/>
            <a:ext cx="7924800" cy="424732"/>
          </a:xfrm>
          <a:prstGeom prst="rect">
            <a:avLst/>
          </a:prstGeom>
        </p:spPr>
        <p:txBody>
          <a:bodyPr wrap="square">
            <a:spAutoFit/>
          </a:bodyPr>
          <a:lstStyle/>
          <a:p>
            <a:pPr marL="342900" lvl="0" indent="-342900" algn="ctr">
              <a:lnSpc>
                <a:spcPct val="90000"/>
              </a:lnSpc>
              <a:spcBef>
                <a:spcPct val="20000"/>
              </a:spcBef>
              <a:defRPr/>
            </a:pPr>
            <a:r>
              <a:rPr lang="en-US" sz="2400" dirty="0" smtClean="0">
                <a:latin typeface="Times New Roman" pitchFamily="18" charset="0"/>
              </a:rPr>
              <a:t>Link clips are made of tin or brass- coated tin or aluminum.</a:t>
            </a:r>
          </a:p>
        </p:txBody>
      </p:sp>
      <p:sp>
        <p:nvSpPr>
          <p:cNvPr id="5" name="Rectangle 4"/>
          <p:cNvSpPr/>
          <p:nvPr/>
        </p:nvSpPr>
        <p:spPr>
          <a:xfrm>
            <a:off x="0" y="9906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52800" y="602802"/>
            <a:ext cx="1579279" cy="387798"/>
          </a:xfrm>
          <a:prstGeom prst="rect">
            <a:avLst/>
          </a:prstGeom>
        </p:spPr>
        <p:txBody>
          <a:bodyPr wrap="none">
            <a:spAutoFit/>
          </a:bodyPr>
          <a:lstStyle/>
          <a:p>
            <a:pPr marL="342900" lvl="0" indent="-342900" algn="ctr">
              <a:lnSpc>
                <a:spcPct val="80000"/>
              </a:lnSpc>
              <a:spcBef>
                <a:spcPct val="20000"/>
              </a:spcBef>
              <a:defRPr/>
            </a:pPr>
            <a:r>
              <a:rPr lang="en-US" sz="2400" b="1" dirty="0" smtClean="0">
                <a:latin typeface="Times New Roman" pitchFamily="18" charset="0"/>
              </a:rPr>
              <a:t>Link Clips</a:t>
            </a:r>
          </a:p>
        </p:txBody>
      </p:sp>
      <p:sp>
        <p:nvSpPr>
          <p:cNvPr id="7" name="Date Placeholder 6"/>
          <p:cNvSpPr>
            <a:spLocks noGrp="1"/>
          </p:cNvSpPr>
          <p:nvPr>
            <p:ph type="dt" sz="half" idx="10"/>
          </p:nvPr>
        </p:nvSpPr>
        <p:spPr/>
        <p:txBody>
          <a:bodyPr/>
          <a:lstStyle/>
          <a:p>
            <a:fld id="{1D87D002-CAE1-4EEE-BD35-1EB50121E738}" type="datetime2">
              <a:rPr lang="en-US" smtClean="0"/>
              <a:pPr/>
              <a:t>Sunday, January 19, 2014</a:t>
            </a:fld>
            <a:endParaRPr lang="en-US"/>
          </a:p>
        </p:txBody>
      </p:sp>
      <p:sp>
        <p:nvSpPr>
          <p:cNvPr id="8" name="Slide Number Placeholder 7"/>
          <p:cNvSpPr>
            <a:spLocks noGrp="1"/>
          </p:cNvSpPr>
          <p:nvPr>
            <p:ph type="sldNum" sz="quarter" idx="12"/>
          </p:nvPr>
        </p:nvSpPr>
        <p:spPr/>
        <p:txBody>
          <a:bodyPr/>
          <a:lstStyle/>
          <a:p>
            <a:fld id="{4B3156F0-29FC-441B-B13B-D97D5C6FFFD8}"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2800" b="1" i="1" dirty="0" smtClean="0">
                <a:latin typeface="Times New Roman" pitchFamily="18" charset="0"/>
                <a:cs typeface="Times New Roman" pitchFamily="18" charset="0"/>
              </a:rPr>
              <a:t>Metal Sheathed or Lead Sheathed Wiring</a:t>
            </a:r>
            <a:endParaRPr lang="en-US" sz="2800" b="1" i="1" dirty="0">
              <a:latin typeface="Times New Roman" pitchFamily="18" charset="0"/>
              <a:cs typeface="Times New Roman" pitchFamily="18" charset="0"/>
            </a:endParaRPr>
          </a:p>
        </p:txBody>
      </p:sp>
      <p:sp>
        <p:nvSpPr>
          <p:cNvPr id="3" name="Content Placeholder 2"/>
          <p:cNvSpPr>
            <a:spLocks noGrp="1"/>
          </p:cNvSpPr>
          <p:nvPr>
            <p:ph sz="half" idx="1"/>
          </p:nvPr>
        </p:nvSpPr>
        <p:spPr>
          <a:xfrm>
            <a:off x="304800" y="2332037"/>
            <a:ext cx="8839200" cy="4525963"/>
          </a:xfrm>
        </p:spPr>
        <p:txBody>
          <a:bodyPr>
            <a:normAutofit/>
          </a:bodyPr>
          <a:lstStyle/>
          <a:p>
            <a:pPr algn="just"/>
            <a:r>
              <a:rPr lang="en-US" sz="2400" dirty="0" smtClean="0"/>
              <a:t>Rubber insulated conductor covered with an outer sheath of lead alloy containing about 95% lead which provides a protection to the cable from mechanical injury</a:t>
            </a:r>
          </a:p>
          <a:p>
            <a:pPr algn="just">
              <a:buNone/>
            </a:pPr>
            <a:endParaRPr lang="en-US" sz="2400" dirty="0" smtClean="0"/>
          </a:p>
          <a:p>
            <a:pPr algn="just"/>
            <a:r>
              <a:rPr lang="en-US" sz="2400" dirty="0" smtClean="0"/>
              <a:t>Must be earthed, which will</a:t>
            </a:r>
          </a:p>
          <a:p>
            <a:pPr algn="just">
              <a:buNone/>
            </a:pPr>
            <a:r>
              <a:rPr lang="en-US" sz="2400" dirty="0" smtClean="0"/>
              <a:t>         -reduce the electrolytic  action due to leakage current</a:t>
            </a:r>
          </a:p>
          <a:p>
            <a:pPr algn="just">
              <a:buNone/>
            </a:pPr>
            <a:r>
              <a:rPr lang="en-US" sz="2400" dirty="0" smtClean="0"/>
              <a:t>        -provides safety</a:t>
            </a:r>
          </a:p>
          <a:p>
            <a:pPr algn="just"/>
            <a:r>
              <a:rPr lang="en-US" sz="2400" dirty="0" smtClean="0"/>
              <a:t>Costlier than TRS </a:t>
            </a:r>
          </a:p>
          <a:p>
            <a:pPr algn="just">
              <a:buNone/>
            </a:pPr>
            <a:r>
              <a:rPr lang="en-US" sz="2400" dirty="0" smtClean="0"/>
              <a:t> </a:t>
            </a:r>
          </a:p>
          <a:p>
            <a:pPr algn="just">
              <a:buNone/>
            </a:pPr>
            <a:endParaRPr lang="en-US" sz="2400" dirty="0" smtClean="0"/>
          </a:p>
          <a:p>
            <a:pPr algn="just">
              <a:buNone/>
            </a:pPr>
            <a:endParaRPr lang="en-US" sz="2400" dirty="0" smtClean="0"/>
          </a:p>
        </p:txBody>
      </p:sp>
      <p:sp>
        <p:nvSpPr>
          <p:cNvPr id="4" name="Rectangle 3"/>
          <p:cNvSpPr/>
          <p:nvPr/>
        </p:nvSpPr>
        <p:spPr>
          <a:xfrm>
            <a:off x="0" y="13716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898B493-FA00-4FE4-BC18-A5795AD34530}"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l"/>
            <a:r>
              <a:rPr lang="en-US" sz="2400" b="1" i="1" dirty="0" smtClean="0">
                <a:latin typeface="Times New Roman" pitchFamily="18" charset="0"/>
                <a:cs typeface="Times New Roman" pitchFamily="18" charset="0"/>
              </a:rPr>
              <a:t>Following points should be kept in mind for installation of metal sheathed wiring-</a:t>
            </a:r>
            <a:endParaRPr lang="en-US" sz="2400" b="1" i="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534400" cy="4525963"/>
          </a:xfrm>
        </p:spPr>
        <p:txBody>
          <a:bodyPr>
            <a:normAutofit/>
          </a:bodyPr>
          <a:lstStyle/>
          <a:p>
            <a:pPr algn="just"/>
            <a:r>
              <a:rPr lang="en-US" sz="2400" dirty="0" smtClean="0">
                <a:latin typeface="Times New Roman" pitchFamily="18" charset="0"/>
                <a:cs typeface="Times New Roman" pitchFamily="18" charset="0"/>
              </a:rPr>
              <a:t>Supported by proper metal clips, which must not be more than </a:t>
            </a:r>
            <a:r>
              <a:rPr lang="en-US" sz="2400" dirty="0" smtClean="0">
                <a:solidFill>
                  <a:srgbClr val="00B0F0"/>
                </a:solidFill>
                <a:latin typeface="Times New Roman" pitchFamily="18" charset="0"/>
                <a:cs typeface="Times New Roman" pitchFamily="18" charset="0"/>
              </a:rPr>
              <a:t>30 cm</a:t>
            </a:r>
            <a:r>
              <a:rPr lang="en-US" sz="2400" dirty="0" smtClean="0">
                <a:latin typeface="Times New Roman" pitchFamily="18" charset="0"/>
                <a:cs typeface="Times New Roman" pitchFamily="18" charset="0"/>
              </a:rPr>
              <a:t> apart(both horizontally and vertically)</a:t>
            </a:r>
          </a:p>
          <a:p>
            <a:pPr algn="just"/>
            <a:r>
              <a:rPr lang="en-US" sz="2400" dirty="0" smtClean="0">
                <a:latin typeface="Times New Roman" pitchFamily="18" charset="0"/>
                <a:cs typeface="Times New Roman" pitchFamily="18" charset="0"/>
              </a:rPr>
              <a:t>No chemical action by supports with the sheath.</a:t>
            </a:r>
          </a:p>
          <a:p>
            <a:pPr algn="just"/>
            <a:r>
              <a:rPr lang="en-US" sz="2400" dirty="0" smtClean="0">
                <a:latin typeface="Times New Roman" pitchFamily="18" charset="0"/>
                <a:cs typeface="Times New Roman" pitchFamily="18" charset="0"/>
              </a:rPr>
              <a:t>Avoid </a:t>
            </a:r>
            <a:r>
              <a:rPr lang="en-US" sz="2400" dirty="0" smtClean="0">
                <a:solidFill>
                  <a:srgbClr val="00B0F0"/>
                </a:solidFill>
                <a:latin typeface="Times New Roman" pitchFamily="18" charset="0"/>
                <a:cs typeface="Times New Roman" pitchFamily="18" charset="0"/>
              </a:rPr>
              <a:t>sharp bend </a:t>
            </a:r>
            <a:r>
              <a:rPr lang="en-US" sz="2400" dirty="0" smtClean="0">
                <a:latin typeface="Times New Roman" pitchFamily="18" charset="0"/>
                <a:cs typeface="Times New Roman" pitchFamily="18" charset="0"/>
              </a:rPr>
              <a:t>and for a change of direction make round bend (with radius &gt; 10 cm)</a:t>
            </a:r>
          </a:p>
          <a:p>
            <a:pPr algn="just"/>
            <a:r>
              <a:rPr lang="en-US" sz="2400" dirty="0" smtClean="0">
                <a:latin typeface="Times New Roman" pitchFamily="18" charset="0"/>
                <a:cs typeface="Times New Roman" pitchFamily="18" charset="0"/>
              </a:rPr>
              <a:t> Lead sheathed must be earthed and have a continuous electrical contact</a:t>
            </a:r>
          </a:p>
          <a:p>
            <a:pPr algn="just"/>
            <a:r>
              <a:rPr lang="en-US" sz="2400" dirty="0" smtClean="0">
                <a:latin typeface="Times New Roman" pitchFamily="18" charset="0"/>
                <a:cs typeface="Times New Roman" pitchFamily="18" charset="0"/>
              </a:rPr>
              <a:t>Not run over a damp place</a:t>
            </a:r>
          </a:p>
          <a:p>
            <a:pPr algn="just"/>
            <a:r>
              <a:rPr lang="en-US" sz="2400" dirty="0" smtClean="0">
                <a:latin typeface="Times New Roman" pitchFamily="18" charset="0"/>
                <a:cs typeface="Times New Roman" pitchFamily="18" charset="0"/>
              </a:rPr>
              <a:t> When crossing wall, use conduit with bushings at both ends</a:t>
            </a:r>
          </a:p>
          <a:p>
            <a:pPr algn="just">
              <a:buNone/>
            </a:pP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4" name="Rectangle 3"/>
          <p:cNvSpPr/>
          <p:nvPr/>
        </p:nvSpPr>
        <p:spPr>
          <a:xfrm>
            <a:off x="0" y="15240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9881FDE-DB71-49C7-8767-422925AD9276}"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81000" y="1143000"/>
            <a:ext cx="8229600" cy="5029200"/>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smtClean="0">
                <a:ln>
                  <a:noFill/>
                </a:ln>
                <a:effectLst/>
                <a:uLnTx/>
                <a:uFillTx/>
                <a:latin typeface="Times New Roman" pitchFamily="18" charset="0"/>
                <a:ea typeface="+mn-ea"/>
                <a:cs typeface="+mn-cs"/>
              </a:rPr>
              <a:t>Introduction</a:t>
            </a:r>
          </a:p>
          <a:p>
            <a:pPr marL="609600" lvl="0" indent="-609600" algn="just">
              <a:spcBef>
                <a:spcPct val="20000"/>
              </a:spcBef>
              <a:defRPr/>
            </a:pPr>
            <a:r>
              <a:rPr kumimoji="0" lang="en-US" sz="2400" b="0" i="0" u="none" strike="noStrike" kern="1200" cap="none" spc="0" normalizeH="0" baseline="0" noProof="0" dirty="0" smtClean="0">
                <a:ln>
                  <a:noFill/>
                </a:ln>
                <a:effectLst/>
                <a:uLnTx/>
                <a:uFillTx/>
                <a:latin typeface="Times New Roman" pitchFamily="18" charset="0"/>
                <a:ea typeface="+mn-ea"/>
                <a:cs typeface="+mn-cs"/>
              </a:rPr>
              <a:t>	In general, a conduit is defined as a tube or channel. Tubular conduit is the most commonly used material in electrical installations. When cables are drawn through the conduit and terminated at the outlet or switch points, the system of wiring is called conduit wiring.</a:t>
            </a:r>
            <a:r>
              <a:rPr lang="en-US" sz="2400" dirty="0" smtClean="0">
                <a:latin typeface="Times New Roman" pitchFamily="18" charset="0"/>
              </a:rPr>
              <a:t> (Best wiring system)</a:t>
            </a:r>
            <a:r>
              <a:rPr kumimoji="0" lang="en-US" sz="2400" b="0" i="0" u="none" strike="noStrike" kern="1200" cap="none" spc="0" normalizeH="0" baseline="0" noProof="0" dirty="0" smtClean="0">
                <a:ln>
                  <a:noFill/>
                </a:ln>
                <a:solidFill>
                  <a:srgbClr val="3333CC"/>
                </a:solidFill>
                <a:effectLst/>
                <a:uLnTx/>
                <a:uFillTx/>
                <a:latin typeface="Times New Roman" pitchFamily="18" charset="0"/>
                <a:ea typeface="+mn-ea"/>
                <a:cs typeface="+mn-cs"/>
              </a:rPr>
              <a:t>	</a:t>
            </a:r>
            <a:endParaRPr kumimoji="0" lang="en-US" sz="2400" b="0" i="0" u="none" strike="noStrike" kern="1200" cap="none" spc="0" normalizeH="0" baseline="0" noProof="0" dirty="0">
              <a:ln>
                <a:noFill/>
              </a:ln>
              <a:solidFill>
                <a:srgbClr val="3333CC"/>
              </a:solidFill>
              <a:effectLst/>
              <a:uLnTx/>
              <a:uFillTx/>
              <a:latin typeface="Times New Roman" pitchFamily="18" charset="0"/>
              <a:ea typeface="+mn-ea"/>
              <a:cs typeface="+mn-cs"/>
            </a:endParaRPr>
          </a:p>
        </p:txBody>
      </p:sp>
      <p:sp>
        <p:nvSpPr>
          <p:cNvPr id="3" name="Text Box 5"/>
          <p:cNvSpPr txBox="1">
            <a:spLocks noChangeArrowheads="1"/>
          </p:cNvSpPr>
          <p:nvPr/>
        </p:nvSpPr>
        <p:spPr bwMode="auto">
          <a:xfrm>
            <a:off x="381000" y="381000"/>
            <a:ext cx="7086600" cy="584775"/>
          </a:xfrm>
          <a:prstGeom prst="rect">
            <a:avLst/>
          </a:prstGeom>
          <a:noFill/>
          <a:ln w="9525">
            <a:noFill/>
            <a:miter lim="800000"/>
            <a:headEnd/>
            <a:tailEnd/>
          </a:ln>
          <a:effectLst/>
        </p:spPr>
        <p:txBody>
          <a:bodyPr wrap="square">
            <a:spAutoFit/>
          </a:bodyPr>
          <a:lstStyle/>
          <a:p>
            <a:pPr algn="ctr" eaLnBrk="0" hangingPunct="0">
              <a:spcBef>
                <a:spcPct val="50000"/>
              </a:spcBef>
            </a:pPr>
            <a:r>
              <a:rPr lang="en-US" sz="3200" b="1" i="1" dirty="0">
                <a:latin typeface="Times New Roman" pitchFamily="18" charset="0"/>
              </a:rPr>
              <a:t>CONDUIT WIRING</a:t>
            </a:r>
          </a:p>
        </p:txBody>
      </p:sp>
      <p:sp>
        <p:nvSpPr>
          <p:cNvPr id="4" name="Oval 6" descr="conduit wiring"/>
          <p:cNvSpPr>
            <a:spLocks noChangeArrowheads="1"/>
          </p:cNvSpPr>
          <p:nvPr/>
        </p:nvSpPr>
        <p:spPr bwMode="auto">
          <a:xfrm>
            <a:off x="4495800" y="3962400"/>
            <a:ext cx="4038600" cy="2362200"/>
          </a:xfrm>
          <a:prstGeom prst="ellipse">
            <a:avLst/>
          </a:prstGeom>
          <a:blipFill dpi="0" rotWithShape="1">
            <a:blip r:embed="rId2"/>
            <a:srcRect/>
            <a:stretch>
              <a:fillRect/>
            </a:stretch>
          </a:blipFill>
          <a:ln w="9525">
            <a:solidFill>
              <a:schemeClr val="tx1"/>
            </a:solidFill>
            <a:round/>
            <a:headEnd/>
            <a:tailEnd/>
          </a:ln>
          <a:effectLst/>
        </p:spPr>
        <p:txBody>
          <a:bodyPr wrap="none" anchor="ctr"/>
          <a:lstStyle/>
          <a:p>
            <a:endParaRPr lang="en-US"/>
          </a:p>
        </p:txBody>
      </p:sp>
      <p:sp>
        <p:nvSpPr>
          <p:cNvPr id="5" name="Rectangle 4"/>
          <p:cNvSpPr/>
          <p:nvPr/>
        </p:nvSpPr>
        <p:spPr>
          <a:xfrm>
            <a:off x="0" y="1066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64413293-4685-4B02-BDD3-081D1155B757}" type="datetime2">
              <a:rPr lang="en-US" smtClean="0"/>
              <a:pPr/>
              <a:t>Sunday, January 19, 2014</a:t>
            </a:fld>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29</a:t>
            </a:fld>
            <a:endParaRPr lang="en-US"/>
          </a:p>
        </p:txBody>
      </p:sp>
      <p:sp>
        <p:nvSpPr>
          <p:cNvPr id="8" name="Rectangle 7"/>
          <p:cNvSpPr/>
          <p:nvPr/>
        </p:nvSpPr>
        <p:spPr>
          <a:xfrm>
            <a:off x="838200" y="3581400"/>
            <a:ext cx="3657600" cy="1643527"/>
          </a:xfrm>
          <a:prstGeom prst="rect">
            <a:avLst/>
          </a:prstGeom>
        </p:spPr>
        <p:txBody>
          <a:bodyPr wrap="square">
            <a:spAutoFit/>
          </a:bodyPr>
          <a:lstStyle/>
          <a:p>
            <a:pPr marL="342900" lvl="0" indent="-342900">
              <a:spcBef>
                <a:spcPct val="20000"/>
              </a:spcBef>
              <a:defRPr/>
            </a:pPr>
            <a:r>
              <a:rPr lang="en-US" sz="2400" dirty="0" smtClean="0">
                <a:latin typeface="Times New Roman" pitchFamily="18" charset="0"/>
                <a:cs typeface="Times New Roman" pitchFamily="18" charset="0"/>
              </a:rPr>
              <a:t>Types: </a:t>
            </a:r>
            <a:r>
              <a:rPr lang="en-US" sz="2400" dirty="0" smtClean="0">
                <a:solidFill>
                  <a:schemeClr val="accent1"/>
                </a:solidFill>
                <a:latin typeface="Times New Roman" pitchFamily="18" charset="0"/>
                <a:cs typeface="Times New Roman" pitchFamily="18" charset="0"/>
              </a:rPr>
              <a:t>Surface conduit  	-</a:t>
            </a:r>
            <a:r>
              <a:rPr lang="en-US" sz="2400" dirty="0" smtClean="0">
                <a:latin typeface="Times New Roman" pitchFamily="18" charset="0"/>
                <a:cs typeface="Times New Roman" pitchFamily="18" charset="0"/>
              </a:rPr>
              <a:t>surface of the wall</a:t>
            </a:r>
            <a:r>
              <a:rPr lang="en-US" sz="2400" dirty="0" smtClean="0">
                <a:solidFill>
                  <a:schemeClr val="accent1"/>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and </a:t>
            </a:r>
            <a:r>
              <a:rPr lang="en-US" sz="2400" dirty="0" smtClean="0">
                <a:solidFill>
                  <a:schemeClr val="accent1"/>
                </a:solidFill>
                <a:latin typeface="Times New Roman" pitchFamily="18" charset="0"/>
                <a:cs typeface="Times New Roman" pitchFamily="18" charset="0"/>
              </a:rPr>
              <a:t>Recessed conduit </a:t>
            </a:r>
          </a:p>
          <a:p>
            <a:pPr marL="342900" lvl="0" indent="-342900">
              <a:spcBef>
                <a:spcPct val="20000"/>
              </a:spcBef>
              <a:defRPr/>
            </a:pPr>
            <a:r>
              <a:rPr lang="en-US" sz="2400" dirty="0" smtClean="0">
                <a:solidFill>
                  <a:schemeClr val="accent1"/>
                </a:solidFill>
                <a:latin typeface="Times New Roman" pitchFamily="18" charset="0"/>
                <a:cs typeface="Times New Roman" pitchFamily="18" charset="0"/>
              </a:rPr>
              <a:t>	- </a:t>
            </a:r>
            <a:r>
              <a:rPr lang="en-US" sz="2400" dirty="0" smtClean="0">
                <a:latin typeface="Times New Roman" pitchFamily="18" charset="0"/>
                <a:cs typeface="Times New Roman" pitchFamily="18" charset="0"/>
              </a:rPr>
              <a:t>buried under plaster</a:t>
            </a:r>
            <a:endParaRPr lang="en-US" sz="2400" dirty="0">
              <a:solidFill>
                <a:schemeClr val="accent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pPr algn="ctr"/>
            <a:r>
              <a:rPr lang="en-US" sz="3600" dirty="0" smtClean="0"/>
              <a:t>Introduction</a:t>
            </a:r>
            <a:endParaRPr lang="en-US" sz="3600" dirty="0"/>
          </a:p>
        </p:txBody>
      </p:sp>
      <p:sp>
        <p:nvSpPr>
          <p:cNvPr id="3" name="Content Placeholder 2"/>
          <p:cNvSpPr>
            <a:spLocks noGrp="1"/>
          </p:cNvSpPr>
          <p:nvPr>
            <p:ph idx="1"/>
          </p:nvPr>
        </p:nvSpPr>
        <p:spPr>
          <a:xfrm>
            <a:off x="0" y="1143000"/>
            <a:ext cx="8915400" cy="5410200"/>
          </a:xfrm>
        </p:spPr>
        <p:txBody>
          <a:bodyPr>
            <a:noAutofit/>
          </a:bodyPr>
          <a:lstStyle/>
          <a:p>
            <a:pPr>
              <a:buNone/>
            </a:pPr>
            <a:r>
              <a:rPr lang="en-US" sz="2400" b="1" i="1" dirty="0" smtClean="0">
                <a:latin typeface="Times New Roman" pitchFamily="18" charset="0"/>
                <a:cs typeface="Times New Roman" pitchFamily="18" charset="0"/>
              </a:rPr>
              <a:t>Factors that must be considered while selecting a system of wiring-</a:t>
            </a:r>
          </a:p>
          <a:p>
            <a:pPr>
              <a:buFont typeface="Courier New" pitchFamily="49" charset="0"/>
              <a:buChar char="o"/>
            </a:pPr>
            <a:r>
              <a:rPr lang="en-US" sz="2400" dirty="0" smtClean="0">
                <a:latin typeface="Times New Roman" pitchFamily="18" charset="0"/>
                <a:cs typeface="Times New Roman" pitchFamily="18" charset="0"/>
              </a:rPr>
              <a:t> Life of the installation</a:t>
            </a:r>
            <a:endParaRPr lang="en-US" sz="2300" dirty="0" smtClean="0">
              <a:latin typeface="Times New Roman" pitchFamily="18" charset="0"/>
              <a:cs typeface="Times New Roman" pitchFamily="18" charset="0"/>
            </a:endParaRPr>
          </a:p>
          <a:p>
            <a:pPr>
              <a:buFont typeface="Courier New" pitchFamily="49" charset="0"/>
              <a:buChar char="o"/>
            </a:pPr>
            <a:r>
              <a:rPr lang="en-US" sz="2400" dirty="0" smtClean="0">
                <a:latin typeface="Times New Roman" pitchFamily="18" charset="0"/>
                <a:cs typeface="Times New Roman" pitchFamily="18" charset="0"/>
              </a:rPr>
              <a:t> Type of wire and material used</a:t>
            </a:r>
          </a:p>
          <a:p>
            <a:pPr>
              <a:buFont typeface="Courier New" pitchFamily="49" charset="0"/>
              <a:buChar char="o"/>
            </a:pPr>
            <a:r>
              <a:rPr lang="en-US" sz="2400" dirty="0" smtClean="0">
                <a:latin typeface="Times New Roman" pitchFamily="18" charset="0"/>
                <a:cs typeface="Times New Roman" pitchFamily="18" charset="0"/>
              </a:rPr>
              <a:t> Future extension or alternation</a:t>
            </a:r>
          </a:p>
          <a:p>
            <a:pPr>
              <a:buFont typeface="Courier New" pitchFamily="49" charset="0"/>
              <a:buChar char="o"/>
            </a:pPr>
            <a:r>
              <a:rPr lang="en-US" sz="2400" dirty="0" smtClean="0">
                <a:latin typeface="Times New Roman" pitchFamily="18" charset="0"/>
                <a:cs typeface="Times New Roman" pitchFamily="18" charset="0"/>
              </a:rPr>
              <a:t> Nature of load (light or power load)</a:t>
            </a:r>
          </a:p>
          <a:p>
            <a:pPr>
              <a:buFont typeface="Courier New" pitchFamily="49" charset="0"/>
              <a:buChar char="o"/>
            </a:pPr>
            <a:r>
              <a:rPr lang="en-US" sz="2400" dirty="0" smtClean="0">
                <a:latin typeface="Times New Roman" pitchFamily="18" charset="0"/>
                <a:cs typeface="Times New Roman" pitchFamily="18" charset="0"/>
              </a:rPr>
              <a:t> Construction of building</a:t>
            </a:r>
          </a:p>
          <a:p>
            <a:pPr>
              <a:buFont typeface="Courier New" pitchFamily="49" charset="0"/>
              <a:buChar char="o"/>
            </a:pPr>
            <a:r>
              <a:rPr lang="en-US" sz="2400" dirty="0" smtClean="0">
                <a:latin typeface="Times New Roman" pitchFamily="18" charset="0"/>
                <a:cs typeface="Times New Roman" pitchFamily="18" charset="0"/>
              </a:rPr>
              <a:t> Quality of wiring system</a:t>
            </a:r>
          </a:p>
          <a:p>
            <a:pPr>
              <a:buFont typeface="Courier New" pitchFamily="49" charset="0"/>
              <a:buChar char="o"/>
            </a:pPr>
            <a:r>
              <a:rPr lang="en-US" sz="2400" dirty="0" smtClean="0">
                <a:latin typeface="Times New Roman" pitchFamily="18" charset="0"/>
                <a:cs typeface="Times New Roman" pitchFamily="18" charset="0"/>
              </a:rPr>
              <a:t> Fire hazards or other special conditions</a:t>
            </a:r>
          </a:p>
          <a:p>
            <a:pPr>
              <a:buFont typeface="Courier New" pitchFamily="49" charset="0"/>
              <a:buChar char="o"/>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Dampness</a:t>
            </a:r>
          </a:p>
          <a:p>
            <a:pPr>
              <a:buFont typeface="Courier New" pitchFamily="49" charset="0"/>
              <a:buChar char="o"/>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Safety of the system</a:t>
            </a:r>
          </a:p>
          <a:p>
            <a:pPr>
              <a:buFont typeface="Courier New" pitchFamily="49" charset="0"/>
              <a:buChar char="o"/>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Appearance of the wiring systems</a:t>
            </a:r>
          </a:p>
          <a:p>
            <a:pPr>
              <a:buFont typeface="Courier New" pitchFamily="49" charset="0"/>
              <a:buChar char="o"/>
            </a:pPr>
            <a:r>
              <a:rPr lang="en-US" sz="2400" dirty="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Cost of the wiring systems</a:t>
            </a:r>
            <a:endParaRPr lang="en-US" sz="2400" dirty="0">
              <a:solidFill>
                <a:srgbClr val="FF0000"/>
              </a:solidFill>
              <a:latin typeface="Times New Roman" pitchFamily="18" charset="0"/>
              <a:cs typeface="Times New Roman" pitchFamily="18" charset="0"/>
            </a:endParaRPr>
          </a:p>
        </p:txBody>
      </p:sp>
      <p:sp>
        <p:nvSpPr>
          <p:cNvPr id="4" name="Rectangle 3"/>
          <p:cNvSpPr/>
          <p:nvPr/>
        </p:nvSpPr>
        <p:spPr>
          <a:xfrm>
            <a:off x="0" y="9906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9FCA566-D18E-4475-8C6E-52FFF8ED8283}"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62000" y="1143000"/>
          <a:ext cx="7162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E643B27A-7DD3-4A52-B6F4-9A09566E06A3}" type="datetime2">
              <a:rPr lang="en-US" smtClean="0"/>
              <a:pPr/>
              <a:t>Sunday, January 19, 2014</a:t>
            </a:fld>
            <a:endParaRPr lang="en-US"/>
          </a:p>
        </p:txBody>
      </p:sp>
      <p:sp>
        <p:nvSpPr>
          <p:cNvPr id="5" name="Slide Number Placeholder 4"/>
          <p:cNvSpPr>
            <a:spLocks noGrp="1"/>
          </p:cNvSpPr>
          <p:nvPr>
            <p:ph type="sldNum" sz="quarter" idx="12"/>
          </p:nvPr>
        </p:nvSpPr>
        <p:spPr/>
        <p:txBody>
          <a:bodyPr/>
          <a:lstStyle/>
          <a:p>
            <a:fld id="{4B3156F0-29FC-441B-B13B-D97D5C6FFFD8}"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228600" y="609600"/>
            <a:ext cx="8229600" cy="2667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400" b="1" i="1" dirty="0" smtClean="0">
                <a:latin typeface="Times New Roman" pitchFamily="18" charset="0"/>
                <a:cs typeface="Times New Roman" pitchFamily="18" charset="0"/>
              </a:rPr>
              <a:t>	There are three types of conduits used for wiring</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400" b="1"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1.</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Thin wall conduit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400" dirty="0" smtClean="0">
                <a:latin typeface="Times New Roman" pitchFamily="18" charset="0"/>
                <a:cs typeface="Times New Roman" pitchFamily="18" charset="0"/>
              </a:rPr>
              <a:t>      2. Rigid conduit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sz="2400" dirty="0" smtClean="0">
                <a:latin typeface="Times New Roman" pitchFamily="18" charset="0"/>
                <a:cs typeface="Times New Roman" pitchFamily="18" charset="0"/>
              </a:rPr>
              <a:t>      3. Flexible conduit</a:t>
            </a:r>
            <a:endParaRPr lang="en-US" sz="2400" dirty="0"/>
          </a:p>
        </p:txBody>
      </p:sp>
      <p:sp>
        <p:nvSpPr>
          <p:cNvPr id="4" name="Rectangle 3"/>
          <p:cNvSpPr/>
          <p:nvPr/>
        </p:nvSpPr>
        <p:spPr>
          <a:xfrm>
            <a:off x="381000" y="2971800"/>
            <a:ext cx="8534400" cy="3046988"/>
          </a:xfrm>
          <a:prstGeom prst="rect">
            <a:avLst/>
          </a:prstGeom>
        </p:spPr>
        <p:txBody>
          <a:bodyPr wrap="square">
            <a:spAutoFit/>
          </a:bodyPr>
          <a:lstStyle/>
          <a:p>
            <a:pPr algn="just"/>
            <a:r>
              <a:rPr lang="en-US" sz="2400" b="1" dirty="0" smtClean="0">
                <a:latin typeface="Times New Roman" pitchFamily="18" charset="0"/>
                <a:cs typeface="Times New Roman" pitchFamily="18" charset="0"/>
              </a:rPr>
              <a:t> </a:t>
            </a:r>
            <a:r>
              <a:rPr lang="en-US" sz="2400" b="1" i="1" u="sng" dirty="0" smtClean="0">
                <a:latin typeface="Times New Roman" pitchFamily="18" charset="0"/>
                <a:cs typeface="Times New Roman" pitchFamily="18" charset="0"/>
              </a:rPr>
              <a:t>Thin wall conduit</a:t>
            </a:r>
          </a:p>
          <a:p>
            <a:pPr algn="just"/>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close joint conduit: </a:t>
            </a:r>
            <a:r>
              <a:rPr lang="en-US" sz="2400" dirty="0" smtClean="0">
                <a:latin typeface="Times New Roman" pitchFamily="18" charset="0"/>
                <a:cs typeface="Times New Roman" pitchFamily="18" charset="0"/>
              </a:rPr>
              <a:t>cheapest form of conduit, made out of gauge steel strips, provides only mechanical protection and cover risk against fire, not recommended for quality work.</a:t>
            </a:r>
          </a:p>
          <a:p>
            <a:pPr algn="just"/>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brazed conduits: </a:t>
            </a:r>
            <a:r>
              <a:rPr lang="en-US" sz="2400" dirty="0" smtClean="0">
                <a:latin typeface="Times New Roman" pitchFamily="18" charset="0"/>
                <a:cs typeface="Times New Roman" pitchFamily="18" charset="0"/>
              </a:rPr>
              <a:t>similar to the former but the ends of the steel tubing are brazed together to make the conduit </a:t>
            </a:r>
            <a:r>
              <a:rPr lang="en-US" sz="2400" dirty="0" smtClean="0">
                <a:solidFill>
                  <a:schemeClr val="tx2"/>
                </a:solidFill>
                <a:latin typeface="Times New Roman" pitchFamily="18" charset="0"/>
                <a:cs typeface="Times New Roman" pitchFamily="18" charset="0"/>
              </a:rPr>
              <a:t>damp proof</a:t>
            </a:r>
            <a:r>
              <a:rPr lang="en-US" sz="2400" dirty="0" smtClean="0">
                <a:latin typeface="Times New Roman" pitchFamily="18" charset="0"/>
                <a:cs typeface="Times New Roman" pitchFamily="18" charset="0"/>
              </a:rPr>
              <a:t>. Disadvantages-brazing material is left projecting inside the tube which make </a:t>
            </a:r>
            <a:r>
              <a:rPr lang="en-US" sz="2400" dirty="0" smtClean="0">
                <a:solidFill>
                  <a:schemeClr val="tx2"/>
                </a:solidFill>
                <a:latin typeface="Times New Roman" pitchFamily="18" charset="0"/>
                <a:cs typeface="Times New Roman" pitchFamily="18" charset="0"/>
              </a:rPr>
              <a:t>drawing in of the wire impossible</a:t>
            </a:r>
            <a:endParaRPr lang="en-US" sz="2400" dirty="0">
              <a:latin typeface="Times New Roman" pitchFamily="18" charset="0"/>
              <a:cs typeface="Times New Roman" pitchFamily="18" charset="0"/>
            </a:endParaRPr>
          </a:p>
        </p:txBody>
      </p:sp>
      <p:sp>
        <p:nvSpPr>
          <p:cNvPr id="5" name="Rectangle 4"/>
          <p:cNvSpPr/>
          <p:nvPr/>
        </p:nvSpPr>
        <p:spPr>
          <a:xfrm>
            <a:off x="0" y="11430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8BF05F92-18B8-4274-9D8B-E8D148DA5F01}" type="datetime2">
              <a:rPr lang="en-US" smtClean="0"/>
              <a:pPr/>
              <a:t>Sunday, January 19, 2014</a:t>
            </a:fld>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31</a:t>
            </a:fld>
            <a:endParaRPr lang="en-US"/>
          </a:p>
        </p:txBody>
      </p:sp>
      <p:sp>
        <p:nvSpPr>
          <p:cNvPr id="8" name="TextBox 7"/>
          <p:cNvSpPr txBox="1"/>
          <p:nvPr/>
        </p:nvSpPr>
        <p:spPr>
          <a:xfrm>
            <a:off x="4267200" y="1447800"/>
            <a:ext cx="3810000" cy="1569660"/>
          </a:xfrm>
          <a:prstGeom prst="rect">
            <a:avLst/>
          </a:prstGeom>
          <a:noFill/>
        </p:spPr>
        <p:txBody>
          <a:bodyPr wrap="square" rtlCol="0">
            <a:spAutoFit/>
          </a:bodyPr>
          <a:lstStyle/>
          <a:p>
            <a:r>
              <a:rPr lang="en-US" sz="2400" u="sng" dirty="0" smtClean="0"/>
              <a:t>Wiring in Conduits</a:t>
            </a:r>
          </a:p>
          <a:p>
            <a:r>
              <a:rPr lang="en-US" sz="2400" dirty="0" smtClean="0"/>
              <a:t>1. Threading Through</a:t>
            </a:r>
          </a:p>
          <a:p>
            <a:r>
              <a:rPr lang="en-US" sz="2400" dirty="0" smtClean="0"/>
              <a:t>2. Pushing in</a:t>
            </a:r>
          </a:p>
          <a:p>
            <a:r>
              <a:rPr lang="en-US" sz="2400" dirty="0" smtClean="0"/>
              <a:t>3. </a:t>
            </a:r>
            <a:r>
              <a:rPr lang="en-US" sz="2400" dirty="0" smtClean="0">
                <a:solidFill>
                  <a:srgbClr val="C00000"/>
                </a:solidFill>
              </a:rPr>
              <a:t>Drawing in</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8229600" cy="3535362"/>
          </a:xfrm>
        </p:spPr>
        <p:txBody>
          <a:bodyPr>
            <a:normAutofit/>
          </a:bodyPr>
          <a:lstStyle/>
          <a:p>
            <a:pPr algn="l"/>
            <a:r>
              <a:rPr lang="en-US" sz="2400" b="1" dirty="0" smtClean="0">
                <a:latin typeface="Times New Roman" pitchFamily="18" charset="0"/>
                <a:cs typeface="Times New Roman" pitchFamily="18" charset="0"/>
              </a:rPr>
              <a:t>-Heavy Gauge Welded Conduit: </a:t>
            </a:r>
            <a:r>
              <a:rPr lang="en-US" sz="2400" dirty="0" smtClean="0">
                <a:latin typeface="Times New Roman" pitchFamily="18" charset="0"/>
                <a:cs typeface="Times New Roman" pitchFamily="18" charset="0"/>
              </a:rPr>
              <a:t>made out of heavy gauge steel and tube edges are electrically welded.</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Solid Drawn Conduit: </a:t>
            </a:r>
            <a:r>
              <a:rPr lang="en-US" sz="2400" dirty="0" smtClean="0">
                <a:latin typeface="Times New Roman" pitchFamily="18" charset="0"/>
                <a:cs typeface="Times New Roman" pitchFamily="18" charset="0"/>
              </a:rPr>
              <a:t>drawn from solid and no joint throughout its section, heaviest and best, costlier.</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These are available in 3 m length and are threaded at two ends to provide coupling.</a:t>
            </a:r>
            <a:endParaRPr lang="en-US" sz="2400" dirty="0">
              <a:latin typeface="Times New Roman" pitchFamily="18" charset="0"/>
              <a:cs typeface="Times New Roman" pitchFamily="18" charset="0"/>
            </a:endParaRPr>
          </a:p>
        </p:txBody>
      </p:sp>
      <p:sp>
        <p:nvSpPr>
          <p:cNvPr id="3" name="Rectangle 2"/>
          <p:cNvSpPr/>
          <p:nvPr/>
        </p:nvSpPr>
        <p:spPr>
          <a:xfrm>
            <a:off x="0" y="1447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p:cNvSpPr/>
          <p:nvPr/>
        </p:nvSpPr>
        <p:spPr>
          <a:xfrm>
            <a:off x="3276600" y="838200"/>
            <a:ext cx="2058577" cy="461665"/>
          </a:xfrm>
          <a:prstGeom prst="rect">
            <a:avLst/>
          </a:prstGeom>
        </p:spPr>
        <p:txBody>
          <a:bodyPr wrap="none">
            <a:spAutoFit/>
          </a:bodyPr>
          <a:lstStyle/>
          <a:p>
            <a:r>
              <a:rPr lang="en-US" sz="2400" b="1" dirty="0" smtClean="0">
                <a:latin typeface="Times New Roman" pitchFamily="18" charset="0"/>
                <a:cs typeface="Times New Roman" pitchFamily="18" charset="0"/>
              </a:rPr>
              <a:t>Rigid Conduit</a:t>
            </a:r>
            <a:endParaRPr lang="en-US" sz="2400" dirty="0"/>
          </a:p>
        </p:txBody>
      </p:sp>
      <p:sp>
        <p:nvSpPr>
          <p:cNvPr id="6" name="Date Placeholder 5"/>
          <p:cNvSpPr>
            <a:spLocks noGrp="1"/>
          </p:cNvSpPr>
          <p:nvPr>
            <p:ph type="dt" sz="half" idx="10"/>
          </p:nvPr>
        </p:nvSpPr>
        <p:spPr/>
        <p:txBody>
          <a:bodyPr/>
          <a:lstStyle/>
          <a:p>
            <a:fld id="{32A236DA-AA53-46EB-AB33-C10D474D248F}" type="datetime2">
              <a:rPr lang="en-US" smtClean="0"/>
              <a:pPr/>
              <a:t>Sunday, January 19, 2014</a:t>
            </a:fld>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09600"/>
            <a:ext cx="8763000" cy="5410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Flexible Conduit</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en-US" sz="2400" dirty="0" smtClean="0">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2400" dirty="0" smtClean="0">
                <a:latin typeface="Times New Roman" pitchFamily="18" charset="0"/>
                <a:ea typeface="+mj-ea"/>
                <a:cs typeface="Times New Roman" pitchFamily="18" charset="0"/>
              </a:rPr>
              <a:t>-</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made from galvanized steel,</a:t>
            </a:r>
            <a:r>
              <a:rPr kumimoji="0" lang="en-US" sz="2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specially</a:t>
            </a:r>
            <a:r>
              <a:rPr kumimoji="0" lang="en-US" sz="24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wound upon each other</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-Concaved double strip: </a:t>
            </a:r>
            <a:r>
              <a:rPr kumimoji="0" lang="en-US" sz="240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concave-shape</a:t>
            </a:r>
            <a:r>
              <a:rPr kumimoji="0" lang="en-US" sz="240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steel strips spirally wound one upon the other, gasket is provided to make moisture proof.</a:t>
            </a:r>
            <a:endParaRPr kumimoji="0" lang="en-US" sz="240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2400" dirty="0" smtClean="0">
                <a:latin typeface="Times New Roman" pitchFamily="18" charset="0"/>
                <a:ea typeface="+mj-ea"/>
                <a:cs typeface="Times New Roman" pitchFamily="18" charset="0"/>
              </a:rPr>
              <a:t>-</a:t>
            </a:r>
            <a:r>
              <a:rPr lang="en-US" sz="2400" b="1" dirty="0" smtClean="0">
                <a:latin typeface="Times New Roman" pitchFamily="18" charset="0"/>
                <a:ea typeface="+mj-ea"/>
                <a:cs typeface="Times New Roman" pitchFamily="18" charset="0"/>
              </a:rPr>
              <a:t>Flat double strip: </a:t>
            </a:r>
            <a:r>
              <a:rPr lang="en-US" sz="2400" dirty="0" smtClean="0">
                <a:latin typeface="Times New Roman" pitchFamily="18" charset="0"/>
                <a:ea typeface="+mj-ea"/>
                <a:cs typeface="Times New Roman" pitchFamily="18" charset="0"/>
              </a:rPr>
              <a:t>similar to the former except that the strips are flat.</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en-US" sz="2400" dirty="0" smtClean="0">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r>
              <a:rPr kumimoji="0" lang="en-US"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Single strip</a:t>
            </a:r>
            <a:r>
              <a:rPr lang="en-US" sz="2400" b="1" dirty="0" smtClean="0">
                <a:latin typeface="Times New Roman" pitchFamily="18" charset="0"/>
                <a:ea typeface="+mj-ea"/>
                <a:cs typeface="Times New Roman" pitchFamily="18" charset="0"/>
              </a:rPr>
              <a:t>: </a:t>
            </a:r>
            <a:r>
              <a:rPr kumimoji="0" lang="en-US" sz="240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Single</a:t>
            </a:r>
            <a:r>
              <a:rPr kumimoji="0" lang="en-US" sz="240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galvanized steel strip, strips have interlock, </a:t>
            </a:r>
            <a:r>
              <a:rPr kumimoji="0" lang="en-US" sz="2400" i="0"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gasketed</a:t>
            </a:r>
            <a:r>
              <a:rPr lang="en-US" sz="2400" dirty="0" smtClean="0">
                <a:latin typeface="Times New Roman" pitchFamily="18" charset="0"/>
                <a:ea typeface="+mj-ea"/>
                <a:cs typeface="Times New Roman" pitchFamily="18" charset="0"/>
              </a:rPr>
              <a:t>.</a:t>
            </a:r>
            <a:endParaRPr kumimoji="0" lang="en-US" sz="240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2400" dirty="0" smtClean="0">
                <a:latin typeface="Times New Roman" pitchFamily="18" charset="0"/>
                <a:ea typeface="+mj-ea"/>
                <a:cs typeface="Times New Roman" pitchFamily="18" charset="0"/>
              </a:rPr>
              <a:t>Double strips are preferred to single strip since-</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-they are more flexible</a:t>
            </a: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2400" dirty="0" smtClean="0">
                <a:latin typeface="Times New Roman" pitchFamily="18" charset="0"/>
                <a:ea typeface="+mj-ea"/>
                <a:cs typeface="Times New Roman" pitchFamily="18" charset="0"/>
              </a:rPr>
              <a:t>  -smother from inside</a:t>
            </a:r>
          </a:p>
        </p:txBody>
      </p:sp>
      <p:sp>
        <p:nvSpPr>
          <p:cNvPr id="4" name="Rectangle 3"/>
          <p:cNvSpPr/>
          <p:nvPr/>
        </p:nvSpPr>
        <p:spPr>
          <a:xfrm>
            <a:off x="0" y="1447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p:cNvSpPr/>
          <p:nvPr/>
        </p:nvSpPr>
        <p:spPr>
          <a:xfrm>
            <a:off x="228600" y="5791200"/>
            <a:ext cx="8915400" cy="830997"/>
          </a:xfrm>
          <a:prstGeom prst="rect">
            <a:avLst/>
          </a:prstGeom>
        </p:spPr>
        <p:txBody>
          <a:bodyPr wrap="square">
            <a:spAutoFit/>
          </a:bodyPr>
          <a:lstStyle/>
          <a:p>
            <a:pPr lvl="0" algn="ctr">
              <a:spcBef>
                <a:spcPct val="0"/>
              </a:spcBef>
              <a:defRPr/>
            </a:pPr>
            <a:r>
              <a:rPr lang="en-US" sz="2400" b="1" dirty="0" smtClean="0">
                <a:latin typeface="Times New Roman" pitchFamily="18" charset="0"/>
                <a:cs typeface="Times New Roman" pitchFamily="18" charset="0"/>
              </a:rPr>
              <a:t>Flexible conduits are available in length up to 250 m. Costlier than rigid conduits.</a:t>
            </a:r>
            <a:endParaRPr lang="en-US" sz="2400" b="1"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E4482192-7B39-4583-A719-4546D8968F88}" type="datetime2">
              <a:rPr lang="en-US" smtClean="0"/>
              <a:pPr/>
              <a:t>Sunday, January 19, 2014</a:t>
            </a:fld>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685800"/>
            <a:ext cx="8229600" cy="4759325"/>
          </a:xfrm>
          <a:prstGeom prst="rect">
            <a:avLst/>
          </a:prstGeom>
        </p:spPr>
        <p:txBody>
          <a:bodyPr/>
          <a:lstStyle/>
          <a:p>
            <a:pPr marL="609600" marR="0" lvl="0" indent="-6096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effectLst/>
                <a:uLnTx/>
                <a:uFillTx/>
                <a:latin typeface="Times New Roman" pitchFamily="18" charset="0"/>
                <a:ea typeface="+mn-ea"/>
                <a:cs typeface="+mn-cs"/>
              </a:rPr>
              <a:t>PVC Fittings and accessories couplers</a:t>
            </a:r>
          </a:p>
          <a:p>
            <a:pPr marL="609600" marR="0" lvl="0" indent="-609600" algn="l" defTabSz="914400" rtl="0" eaLnBrk="1" fontAlgn="auto" latinLnBrk="0" hangingPunct="1">
              <a:lnSpc>
                <a:spcPct val="100000"/>
              </a:lnSpc>
              <a:spcBef>
                <a:spcPct val="20000"/>
              </a:spcBef>
              <a:spcAft>
                <a:spcPts val="0"/>
              </a:spcAft>
              <a:buClrTx/>
              <a:buSzTx/>
              <a:tabLst/>
              <a:defRPr/>
            </a:pPr>
            <a:endParaRPr kumimoji="0" lang="en-US" sz="2800" b="1" i="0" u="none" strike="noStrike" kern="1200" cap="none" spc="0" normalizeH="0" baseline="0" noProof="0" dirty="0" smtClean="0">
              <a:ln>
                <a:noFill/>
              </a:ln>
              <a:effectLst/>
              <a:uLnTx/>
              <a:uFillTx/>
              <a:latin typeface="Times New Roman" pitchFamily="18" charset="0"/>
              <a:ea typeface="+mn-ea"/>
              <a:cs typeface="+mn-cs"/>
            </a:endParaRPr>
          </a:p>
          <a:p>
            <a:pPr marL="971550" marR="0" lvl="1" indent="-51435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2400" i="0" u="none" strike="noStrike" kern="1200" cap="none" spc="0" normalizeH="0" baseline="0" noProof="0" dirty="0" smtClean="0">
                <a:ln>
                  <a:noFill/>
                </a:ln>
                <a:effectLst/>
                <a:uLnTx/>
                <a:uFillTx/>
                <a:latin typeface="Times New Roman" pitchFamily="18" charset="0"/>
                <a:ea typeface="+mn-ea"/>
                <a:cs typeface="+mn-cs"/>
              </a:rPr>
              <a:t>Couplers- slip socket joint, watertight coupling, rigid conduit coupling, flexible conduit </a:t>
            </a:r>
            <a:r>
              <a:rPr kumimoji="0" lang="en-US" sz="2400" i="0" u="none" strike="noStrike" kern="1200" cap="none" spc="0" normalizeH="0" baseline="0" noProof="0" dirty="0" smtClean="0">
                <a:ln>
                  <a:noFill/>
                </a:ln>
                <a:effectLst/>
                <a:uLnTx/>
                <a:uFillTx/>
                <a:latin typeface="Times New Roman" pitchFamily="18" charset="0"/>
                <a:ea typeface="+mn-ea"/>
                <a:cs typeface="+mn-cs"/>
              </a:rPr>
              <a:t>coupling, combination coupling. </a:t>
            </a:r>
            <a:endParaRPr kumimoji="0" lang="en-US" sz="2400" i="0" u="none" strike="noStrike" kern="1200" cap="none" spc="0" normalizeH="0" baseline="0" noProof="0" dirty="0" smtClean="0">
              <a:ln>
                <a:noFill/>
              </a:ln>
              <a:effectLst/>
              <a:uLnTx/>
              <a:uFillTx/>
              <a:latin typeface="Times New Roman" pitchFamily="18" charset="0"/>
              <a:ea typeface="+mn-ea"/>
              <a:cs typeface="+mn-cs"/>
            </a:endParaRPr>
          </a:p>
          <a:p>
            <a:pPr marL="971550" marR="0" lvl="1" indent="-51435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2400" i="0" u="none" strike="noStrike" kern="1200" cap="none" spc="0" normalizeH="0" baseline="0" noProof="0" dirty="0" smtClean="0">
                <a:ln>
                  <a:noFill/>
                </a:ln>
                <a:effectLst/>
                <a:uLnTx/>
                <a:uFillTx/>
                <a:latin typeface="Times New Roman" pitchFamily="18" charset="0"/>
                <a:ea typeface="+mn-ea"/>
                <a:cs typeface="+mn-cs"/>
              </a:rPr>
              <a:t>Elbow</a:t>
            </a:r>
          </a:p>
          <a:p>
            <a:pPr marL="971550" marR="0" lvl="1" indent="-51435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2400" i="0" u="none" strike="noStrike" kern="1200" cap="none" spc="0" normalizeH="0" baseline="0" noProof="0" dirty="0" smtClean="0">
                <a:ln>
                  <a:noFill/>
                </a:ln>
                <a:effectLst/>
                <a:uLnTx/>
                <a:uFillTx/>
                <a:latin typeface="Times New Roman" pitchFamily="18" charset="0"/>
                <a:ea typeface="+mn-ea"/>
                <a:cs typeface="+mn-cs"/>
              </a:rPr>
              <a:t>Bends</a:t>
            </a:r>
          </a:p>
          <a:p>
            <a:pPr marL="971550" marR="0" lvl="1" indent="-51435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2400" i="0" u="none" strike="noStrike" kern="1200" cap="none" spc="0" normalizeH="0" baseline="0" noProof="0" dirty="0" smtClean="0">
                <a:ln>
                  <a:noFill/>
                </a:ln>
                <a:effectLst/>
                <a:uLnTx/>
                <a:uFillTx/>
                <a:latin typeface="Times New Roman" pitchFamily="18" charset="0"/>
                <a:ea typeface="+mn-ea"/>
                <a:cs typeface="+mn-cs"/>
              </a:rPr>
              <a:t>Tee</a:t>
            </a:r>
          </a:p>
          <a:p>
            <a:pPr marL="971550" marR="0" lvl="1" indent="-51435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2400" i="0" u="none" strike="noStrike" kern="1200" cap="none" spc="0" normalizeH="0" baseline="0" noProof="0" dirty="0" smtClean="0">
                <a:ln>
                  <a:noFill/>
                </a:ln>
                <a:effectLst/>
                <a:uLnTx/>
                <a:uFillTx/>
                <a:latin typeface="Times New Roman" pitchFamily="18" charset="0"/>
                <a:ea typeface="+mn-ea"/>
                <a:cs typeface="+mn-cs"/>
              </a:rPr>
              <a:t>Circular boxes</a:t>
            </a:r>
          </a:p>
          <a:p>
            <a:pPr marL="971550" marR="0" lvl="1" indent="-51435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2400" i="0" u="none" strike="noStrike" kern="1200" cap="none" spc="0" normalizeH="0" baseline="0" noProof="0" dirty="0" smtClean="0">
                <a:ln>
                  <a:noFill/>
                </a:ln>
                <a:effectLst/>
                <a:uLnTx/>
                <a:uFillTx/>
                <a:latin typeface="Times New Roman" pitchFamily="18" charset="0"/>
                <a:ea typeface="+mn-ea"/>
                <a:cs typeface="+mn-cs"/>
              </a:rPr>
              <a:t>Rectangular boxes</a:t>
            </a:r>
            <a:r>
              <a:rPr kumimoji="0" lang="en-US" sz="2400" b="1" i="0" u="none" strike="noStrike" kern="1200" cap="none" spc="0" normalizeH="0" baseline="0" noProof="0" dirty="0" smtClean="0">
                <a:ln>
                  <a:noFill/>
                </a:ln>
                <a:effectLst/>
                <a:uLnTx/>
                <a:uFillTx/>
                <a:latin typeface="Times New Roman" pitchFamily="18" charset="0"/>
                <a:ea typeface="+mn-ea"/>
                <a:cs typeface="+mn-cs"/>
              </a:rPr>
              <a:t>.</a:t>
            </a:r>
            <a:endParaRPr kumimoji="0" lang="en-US" sz="2400" b="1" i="0" u="none" strike="noStrike" kern="1200" cap="none" spc="0" normalizeH="0" baseline="0" noProof="0" dirty="0">
              <a:ln>
                <a:noFill/>
              </a:ln>
              <a:effectLst/>
              <a:uLnTx/>
              <a:uFillTx/>
              <a:latin typeface="Times New Roman" pitchFamily="18" charset="0"/>
              <a:ea typeface="+mn-ea"/>
              <a:cs typeface="+mn-cs"/>
            </a:endParaRPr>
          </a:p>
        </p:txBody>
      </p:sp>
      <p:sp>
        <p:nvSpPr>
          <p:cNvPr id="5" name="Rectangle 4"/>
          <p:cNvSpPr/>
          <p:nvPr/>
        </p:nvSpPr>
        <p:spPr>
          <a:xfrm>
            <a:off x="0" y="1447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Date Placeholder 5"/>
          <p:cNvSpPr>
            <a:spLocks noGrp="1"/>
          </p:cNvSpPr>
          <p:nvPr>
            <p:ph type="dt" sz="half" idx="10"/>
          </p:nvPr>
        </p:nvSpPr>
        <p:spPr/>
        <p:txBody>
          <a:bodyPr/>
          <a:lstStyle/>
          <a:p>
            <a:fld id="{71402F66-1B93-4611-8A8B-094EB6417B3F}" type="datetime2">
              <a:rPr lang="en-US" smtClean="0"/>
              <a:pPr/>
              <a:t>Sunday, January 19, 2014</a:t>
            </a:fld>
            <a:endParaRPr lang="en-US"/>
          </a:p>
        </p:txBody>
      </p:sp>
      <p:sp>
        <p:nvSpPr>
          <p:cNvPr id="7" name="Slide Number Placeholder 6"/>
          <p:cNvSpPr>
            <a:spLocks noGrp="1"/>
          </p:cNvSpPr>
          <p:nvPr>
            <p:ph type="sldNum" sz="quarter" idx="12"/>
          </p:nvPr>
        </p:nvSpPr>
        <p:spPr/>
        <p:txBody>
          <a:bodyPr/>
          <a:lstStyle/>
          <a:p>
            <a:fld id="{4B3156F0-29FC-441B-B13B-D97D5C6FFFD8}"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609600" y="990600"/>
            <a:ext cx="8229600" cy="452596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effectLst/>
                <a:uLnTx/>
                <a:uFillTx/>
                <a:latin typeface="Times New Roman" pitchFamily="18" charset="0"/>
                <a:ea typeface="+mn-ea"/>
                <a:cs typeface="+mn-cs"/>
              </a:rPr>
              <a:t>Couplers</a:t>
            </a:r>
            <a:endParaRPr kumimoji="0" lang="en-US" sz="2800" b="1" i="0" u="none" strike="noStrike" kern="1200" cap="none" spc="0" normalizeH="0" baseline="0" noProof="0" dirty="0">
              <a:ln>
                <a:noFill/>
              </a:ln>
              <a:effectLst/>
              <a:uLnTx/>
              <a:uFillTx/>
              <a:latin typeface="Times New Roman" pitchFamily="18" charset="0"/>
              <a:ea typeface="+mn-ea"/>
              <a:cs typeface="+mn-cs"/>
            </a:endParaRPr>
          </a:p>
        </p:txBody>
      </p:sp>
      <p:sp>
        <p:nvSpPr>
          <p:cNvPr id="3" name="Rectangle 5" descr="Picture 005"/>
          <p:cNvSpPr>
            <a:spLocks noChangeArrowheads="1"/>
          </p:cNvSpPr>
          <p:nvPr/>
        </p:nvSpPr>
        <p:spPr bwMode="auto">
          <a:xfrm>
            <a:off x="2057400" y="2286000"/>
            <a:ext cx="5867400" cy="41148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4" name="Rectangle 3"/>
          <p:cNvSpPr/>
          <p:nvPr/>
        </p:nvSpPr>
        <p:spPr>
          <a:xfrm>
            <a:off x="0" y="1447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p:cNvSpPr>
            <a:spLocks noGrp="1"/>
          </p:cNvSpPr>
          <p:nvPr>
            <p:ph type="dt" sz="half" idx="10"/>
          </p:nvPr>
        </p:nvSpPr>
        <p:spPr/>
        <p:txBody>
          <a:bodyPr/>
          <a:lstStyle/>
          <a:p>
            <a:fld id="{3798441B-6803-4E28-9C5B-46081A877006}"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685800"/>
            <a:ext cx="8229600" cy="544036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effectLst/>
                <a:uLnTx/>
                <a:uFillTx/>
                <a:latin typeface="Times New Roman" pitchFamily="18" charset="0"/>
                <a:ea typeface="+mn-ea"/>
                <a:cs typeface="+mn-cs"/>
              </a:rPr>
              <a:t>Elbow</a:t>
            </a:r>
            <a:endParaRPr kumimoji="0" lang="en-US" sz="2800" b="1" i="0" u="none" strike="noStrike" kern="1200" cap="none" spc="0" normalizeH="0" baseline="0" noProof="0" dirty="0">
              <a:ln>
                <a:noFill/>
              </a:ln>
              <a:effectLst/>
              <a:uLnTx/>
              <a:uFillTx/>
              <a:latin typeface="Times New Roman" pitchFamily="18" charset="0"/>
              <a:ea typeface="+mn-ea"/>
              <a:cs typeface="+mn-cs"/>
            </a:endParaRPr>
          </a:p>
        </p:txBody>
      </p:sp>
      <p:sp>
        <p:nvSpPr>
          <p:cNvPr id="3" name="Rectangle 6" descr="002"/>
          <p:cNvSpPr>
            <a:spLocks noChangeArrowheads="1"/>
          </p:cNvSpPr>
          <p:nvPr/>
        </p:nvSpPr>
        <p:spPr bwMode="auto">
          <a:xfrm>
            <a:off x="4038600" y="1676400"/>
            <a:ext cx="4724400" cy="37338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4" name="Rectangle 4"/>
          <p:cNvSpPr txBox="1">
            <a:spLocks noChangeArrowheads="1"/>
          </p:cNvSpPr>
          <p:nvPr/>
        </p:nvSpPr>
        <p:spPr>
          <a:xfrm>
            <a:off x="-457200" y="3048000"/>
            <a:ext cx="8229600" cy="1447800"/>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Times New Roman" pitchFamily="18" charset="0"/>
              <a:ea typeface="+mn-ea"/>
              <a:cs typeface="+mn-cs"/>
            </a:endParaRPr>
          </a:p>
        </p:txBody>
      </p:sp>
      <p:sp>
        <p:nvSpPr>
          <p:cNvPr id="5" name="Rectangle 4"/>
          <p:cNvSpPr txBox="1">
            <a:spLocks noChangeArrowheads="1"/>
          </p:cNvSpPr>
          <p:nvPr/>
        </p:nvSpPr>
        <p:spPr>
          <a:xfrm>
            <a:off x="381000" y="2590800"/>
            <a:ext cx="8229600" cy="2514600"/>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baseline="0" noProof="0" dirty="0">
              <a:ln>
                <a:noFill/>
              </a:ln>
              <a:effectLst/>
              <a:uLnTx/>
              <a:uFillTx/>
              <a:latin typeface="Times New Roman" pitchFamily="18" charset="0"/>
              <a:ea typeface="+mn-ea"/>
              <a:cs typeface="+mn-cs"/>
            </a:endParaRPr>
          </a:p>
        </p:txBody>
      </p:sp>
      <p:sp>
        <p:nvSpPr>
          <p:cNvPr id="6" name="Rectangle 4"/>
          <p:cNvSpPr txBox="1">
            <a:spLocks noChangeArrowheads="1"/>
          </p:cNvSpPr>
          <p:nvPr/>
        </p:nvSpPr>
        <p:spPr>
          <a:xfrm>
            <a:off x="0" y="1981200"/>
            <a:ext cx="3810000" cy="3657600"/>
          </a:xfrm>
          <a:prstGeom prst="rect">
            <a:avLst/>
          </a:prstGeom>
        </p:spPr>
        <p:txBody>
          <a:bodyPr/>
          <a:lstStyle/>
          <a:p>
            <a:pPr marL="609600" marR="0" lvl="0" indent="-6096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lang="en-US" sz="2200" dirty="0" smtClean="0">
                <a:latin typeface="Times New Roman" pitchFamily="18" charset="0"/>
              </a:rPr>
              <a:t>Radius of the bend must be greater than 6 times the internal diameter of the conduit</a:t>
            </a:r>
          </a:p>
          <a:p>
            <a:pPr marL="609600" marR="0" lvl="0" indent="-6096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lang="en-US" sz="2200" dirty="0" smtClean="0">
                <a:latin typeface="Times New Roman" pitchFamily="18" charset="0"/>
              </a:rPr>
              <a:t>Standard L’s are available in market</a:t>
            </a:r>
          </a:p>
          <a:p>
            <a:pPr marL="609600" marR="0" lvl="0" indent="-6096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lang="en-US" sz="2200" dirty="0" smtClean="0">
                <a:latin typeface="Times New Roman" pitchFamily="18" charset="0"/>
              </a:rPr>
              <a:t>When cutting conduit, care must be taken for offset due to ell.</a:t>
            </a:r>
          </a:p>
          <a:p>
            <a:pPr marL="609600" marR="0" lvl="0" indent="-609600" algn="just" defTabSz="914400" rtl="0" eaLnBrk="1" fontAlgn="auto" latinLnBrk="0" hangingPunct="1">
              <a:lnSpc>
                <a:spcPct val="100000"/>
              </a:lnSpc>
              <a:spcBef>
                <a:spcPct val="20000"/>
              </a:spcBef>
              <a:spcAft>
                <a:spcPts val="0"/>
              </a:spcAft>
              <a:buClrTx/>
              <a:buSzTx/>
              <a:tabLst/>
              <a:defRPr/>
            </a:pPr>
            <a:endParaRPr lang="en-US" sz="2200" dirty="0" smtClean="0">
              <a:latin typeface="Times New Roman" pitchFamily="18" charset="0"/>
            </a:endParaRPr>
          </a:p>
          <a:p>
            <a:pPr marL="609600" marR="0" lvl="0" indent="-609600" algn="just" defTabSz="914400" rtl="0" eaLnBrk="1" fontAlgn="auto" latinLnBrk="0" hangingPunct="1">
              <a:lnSpc>
                <a:spcPct val="100000"/>
              </a:lnSpc>
              <a:spcBef>
                <a:spcPct val="20000"/>
              </a:spcBef>
              <a:spcAft>
                <a:spcPts val="0"/>
              </a:spcAft>
              <a:buClrTx/>
              <a:buSzTx/>
              <a:tabLst/>
              <a:defRPr/>
            </a:pPr>
            <a:endParaRPr kumimoji="0" lang="en-US" sz="2200" i="0" u="none" strike="noStrike" kern="1200" cap="none" spc="0" normalizeH="0" baseline="0" noProof="0" dirty="0">
              <a:ln>
                <a:noFill/>
              </a:ln>
              <a:effectLst/>
              <a:uLnTx/>
              <a:uFillTx/>
              <a:latin typeface="Times New Roman" pitchFamily="18" charset="0"/>
              <a:ea typeface="+mn-ea"/>
              <a:cs typeface="+mn-cs"/>
            </a:endParaRPr>
          </a:p>
        </p:txBody>
      </p:sp>
      <p:sp>
        <p:nvSpPr>
          <p:cNvPr id="7" name="Rectangle 6"/>
          <p:cNvSpPr/>
          <p:nvPr/>
        </p:nvSpPr>
        <p:spPr>
          <a:xfrm>
            <a:off x="0" y="12954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Date Placeholder 7"/>
          <p:cNvSpPr>
            <a:spLocks noGrp="1"/>
          </p:cNvSpPr>
          <p:nvPr>
            <p:ph type="dt" sz="half" idx="10"/>
          </p:nvPr>
        </p:nvSpPr>
        <p:spPr/>
        <p:txBody>
          <a:bodyPr/>
          <a:lstStyle/>
          <a:p>
            <a:fld id="{B2DDABB8-BB29-40DB-BD96-9354AECAA9A0}" type="datetime2">
              <a:rPr lang="en-US" smtClean="0"/>
              <a:pPr/>
              <a:t>Sunday, January 19, 2014</a:t>
            </a:fld>
            <a:endParaRPr lang="en-US"/>
          </a:p>
        </p:txBody>
      </p:sp>
      <p:sp>
        <p:nvSpPr>
          <p:cNvPr id="9" name="Slide Number Placeholder 8"/>
          <p:cNvSpPr>
            <a:spLocks noGrp="1"/>
          </p:cNvSpPr>
          <p:nvPr>
            <p:ph type="sldNum" sz="quarter" idx="12"/>
          </p:nvPr>
        </p:nvSpPr>
        <p:spPr/>
        <p:txBody>
          <a:bodyPr/>
          <a:lstStyle/>
          <a:p>
            <a:fld id="{4B3156F0-29FC-441B-B13B-D97D5C6FFFD8}"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33400" y="914400"/>
            <a:ext cx="8229600" cy="452596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effectLst/>
                <a:uLnTx/>
                <a:uFillTx/>
                <a:latin typeface="Times New Roman" pitchFamily="18" charset="0"/>
                <a:ea typeface="+mn-ea"/>
                <a:cs typeface="+mn-cs"/>
              </a:rPr>
              <a:t>Bends</a:t>
            </a:r>
            <a:endParaRPr kumimoji="0" lang="en-US" sz="2800" b="1" i="0" u="none" strike="noStrike" kern="1200" cap="none" spc="0" normalizeH="0" baseline="0" noProof="0" dirty="0">
              <a:ln>
                <a:noFill/>
              </a:ln>
              <a:effectLst/>
              <a:uLnTx/>
              <a:uFillTx/>
              <a:latin typeface="Times New Roman" pitchFamily="18" charset="0"/>
              <a:ea typeface="+mn-ea"/>
              <a:cs typeface="+mn-cs"/>
            </a:endParaRPr>
          </a:p>
        </p:txBody>
      </p:sp>
      <p:sp>
        <p:nvSpPr>
          <p:cNvPr id="3" name="Rectangle 5" descr="016"/>
          <p:cNvSpPr>
            <a:spLocks noChangeArrowheads="1"/>
          </p:cNvSpPr>
          <p:nvPr/>
        </p:nvSpPr>
        <p:spPr bwMode="auto">
          <a:xfrm>
            <a:off x="1981200" y="2209800"/>
            <a:ext cx="5791200" cy="39624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4" name="Rectangle 3"/>
          <p:cNvSpPr/>
          <p:nvPr/>
        </p:nvSpPr>
        <p:spPr>
          <a:xfrm>
            <a:off x="0" y="1447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p:cNvSpPr>
            <a:spLocks noGrp="1"/>
          </p:cNvSpPr>
          <p:nvPr>
            <p:ph type="dt" sz="half" idx="10"/>
          </p:nvPr>
        </p:nvSpPr>
        <p:spPr/>
        <p:txBody>
          <a:bodyPr/>
          <a:lstStyle/>
          <a:p>
            <a:fld id="{5CEA9DE3-4D66-4402-B4BC-835DB1C754E9}"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762000" y="838200"/>
            <a:ext cx="8229600" cy="452596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effectLst/>
                <a:uLnTx/>
                <a:uFillTx/>
                <a:latin typeface="Times New Roman" pitchFamily="18" charset="0"/>
                <a:ea typeface="+mn-ea"/>
                <a:cs typeface="+mn-cs"/>
              </a:rPr>
              <a:t>Tees</a:t>
            </a:r>
            <a:endParaRPr kumimoji="0" lang="en-US" sz="2800" b="1" i="0" u="none" strike="noStrike" kern="1200" cap="none" spc="0" normalizeH="0" baseline="0" noProof="0" dirty="0">
              <a:ln>
                <a:noFill/>
              </a:ln>
              <a:effectLst/>
              <a:uLnTx/>
              <a:uFillTx/>
              <a:latin typeface="Times New Roman" pitchFamily="18" charset="0"/>
              <a:ea typeface="+mn-ea"/>
              <a:cs typeface="+mn-cs"/>
            </a:endParaRPr>
          </a:p>
        </p:txBody>
      </p:sp>
      <p:sp>
        <p:nvSpPr>
          <p:cNvPr id="3" name="Rectangle 5" descr="018"/>
          <p:cNvSpPr>
            <a:spLocks noChangeArrowheads="1"/>
          </p:cNvSpPr>
          <p:nvPr/>
        </p:nvSpPr>
        <p:spPr bwMode="auto">
          <a:xfrm>
            <a:off x="2438400" y="1981200"/>
            <a:ext cx="5334000" cy="42672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4" name="Rectangle 3"/>
          <p:cNvSpPr/>
          <p:nvPr/>
        </p:nvSpPr>
        <p:spPr>
          <a:xfrm>
            <a:off x="0" y="1447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p:cNvSpPr>
            <a:spLocks noGrp="1"/>
          </p:cNvSpPr>
          <p:nvPr>
            <p:ph type="dt" sz="half" idx="10"/>
          </p:nvPr>
        </p:nvSpPr>
        <p:spPr/>
        <p:txBody>
          <a:bodyPr/>
          <a:lstStyle/>
          <a:p>
            <a:fld id="{1CF6D184-37DA-49D1-B533-F46CF344CD10}"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33400" y="884237"/>
            <a:ext cx="8229600" cy="452596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effectLst/>
                <a:uLnTx/>
                <a:uFillTx/>
                <a:latin typeface="Times New Roman" pitchFamily="18" charset="0"/>
                <a:ea typeface="+mn-ea"/>
                <a:cs typeface="+mn-cs"/>
              </a:rPr>
              <a:t>Circular boxes</a:t>
            </a:r>
            <a:endParaRPr kumimoji="0" lang="en-US" sz="2800" b="1" i="0" u="none" strike="noStrike" kern="1200" cap="none" spc="0" normalizeH="0" baseline="0" noProof="0" dirty="0">
              <a:ln>
                <a:noFill/>
              </a:ln>
              <a:effectLst/>
              <a:uLnTx/>
              <a:uFillTx/>
              <a:latin typeface="Times New Roman" pitchFamily="18" charset="0"/>
              <a:ea typeface="+mn-ea"/>
              <a:cs typeface="+mn-cs"/>
            </a:endParaRPr>
          </a:p>
        </p:txBody>
      </p:sp>
      <p:sp>
        <p:nvSpPr>
          <p:cNvPr id="3" name="Rectangle 5" descr="015"/>
          <p:cNvSpPr>
            <a:spLocks noChangeArrowheads="1"/>
          </p:cNvSpPr>
          <p:nvPr/>
        </p:nvSpPr>
        <p:spPr bwMode="auto">
          <a:xfrm>
            <a:off x="1524000" y="2209800"/>
            <a:ext cx="6019800" cy="39624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4" name="Rectangle 3"/>
          <p:cNvSpPr/>
          <p:nvPr/>
        </p:nvSpPr>
        <p:spPr>
          <a:xfrm>
            <a:off x="0" y="1447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p:cNvSpPr>
            <a:spLocks noGrp="1"/>
          </p:cNvSpPr>
          <p:nvPr>
            <p:ph type="dt" sz="half" idx="10"/>
          </p:nvPr>
        </p:nvSpPr>
        <p:spPr/>
        <p:txBody>
          <a:bodyPr/>
          <a:lstStyle/>
          <a:p>
            <a:fld id="{E7F61004-7294-4E09-A7B8-F1C67405D02B}"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pPr algn="ctr"/>
            <a:r>
              <a:rPr lang="en-US" sz="3200" b="1" i="1" dirty="0" smtClean="0">
                <a:latin typeface="Times New Roman" pitchFamily="18" charset="0"/>
                <a:cs typeface="Times New Roman" pitchFamily="18" charset="0"/>
              </a:rPr>
              <a:t>Types of wiring</a:t>
            </a:r>
            <a:endParaRPr lang="en-US" sz="3200" b="1" i="1" dirty="0">
              <a:latin typeface="Times New Roman" pitchFamily="18" charset="0"/>
              <a:cs typeface="Times New Roman" pitchFamily="18" charset="0"/>
            </a:endParaRPr>
          </a:p>
        </p:txBody>
      </p:sp>
      <p:sp>
        <p:nvSpPr>
          <p:cNvPr id="3" name="Content Placeholder 2"/>
          <p:cNvSpPr>
            <a:spLocks noGrp="1"/>
          </p:cNvSpPr>
          <p:nvPr>
            <p:ph idx="1"/>
          </p:nvPr>
        </p:nvSpPr>
        <p:spPr>
          <a:xfrm>
            <a:off x="0" y="1905000"/>
            <a:ext cx="4724400" cy="1904999"/>
          </a:xfrm>
        </p:spPr>
        <p:txBody>
          <a:bodyPr>
            <a:normAutofit/>
          </a:bodyPr>
          <a:lstStyle/>
          <a:p>
            <a:pPr>
              <a:lnSpc>
                <a:spcPct val="90000"/>
              </a:lnSpc>
              <a:buBlip>
                <a:blip r:embed="rId2"/>
              </a:buBlip>
            </a:pPr>
            <a:r>
              <a:rPr lang="en-GB" sz="2200" b="1" i="1" dirty="0" smtClean="0">
                <a:latin typeface="Times New Roman" pitchFamily="18" charset="0"/>
                <a:cs typeface="Times New Roman" pitchFamily="18" charset="0"/>
              </a:rPr>
              <a:t>Types of wiring as using.</a:t>
            </a:r>
          </a:p>
          <a:p>
            <a:pPr>
              <a:lnSpc>
                <a:spcPct val="90000"/>
              </a:lnSpc>
              <a:buNone/>
            </a:pPr>
            <a:endParaRPr lang="en-GB" sz="2200" b="1" i="1" dirty="0" smtClean="0">
              <a:latin typeface="Times New Roman" pitchFamily="18" charset="0"/>
              <a:cs typeface="Times New Roman" pitchFamily="18" charset="0"/>
            </a:endParaRPr>
          </a:p>
          <a:p>
            <a:pPr>
              <a:lnSpc>
                <a:spcPct val="90000"/>
              </a:lnSpc>
              <a:buNone/>
            </a:pPr>
            <a:r>
              <a:rPr lang="en-GB" sz="2000" dirty="0" smtClean="0">
                <a:latin typeface="Times New Roman" pitchFamily="18" charset="0"/>
                <a:cs typeface="Times New Roman" pitchFamily="18" charset="0"/>
              </a:rPr>
              <a:t>	</a:t>
            </a:r>
            <a:r>
              <a:rPr lang="en-GB" sz="2200" dirty="0" smtClean="0">
                <a:latin typeface="Times New Roman" pitchFamily="18" charset="0"/>
                <a:cs typeface="Times New Roman" pitchFamily="18" charset="0"/>
              </a:rPr>
              <a:t>1.	Domestic Wiring</a:t>
            </a:r>
          </a:p>
          <a:p>
            <a:pPr>
              <a:lnSpc>
                <a:spcPct val="90000"/>
              </a:lnSpc>
              <a:buNone/>
            </a:pPr>
            <a:r>
              <a:rPr lang="en-GB" sz="2200" dirty="0" smtClean="0">
                <a:latin typeface="Times New Roman" pitchFamily="18" charset="0"/>
                <a:cs typeface="Times New Roman" pitchFamily="18" charset="0"/>
              </a:rPr>
              <a:t>	2.	Commercial Wiring.</a:t>
            </a:r>
          </a:p>
          <a:p>
            <a:pPr>
              <a:lnSpc>
                <a:spcPct val="90000"/>
              </a:lnSpc>
              <a:buNone/>
            </a:pPr>
            <a:r>
              <a:rPr lang="en-GB" sz="2200" dirty="0" smtClean="0">
                <a:latin typeface="Times New Roman" pitchFamily="18" charset="0"/>
                <a:cs typeface="Times New Roman" pitchFamily="18" charset="0"/>
              </a:rPr>
              <a:t>	3.	Industrial wiring.</a:t>
            </a:r>
          </a:p>
          <a:p>
            <a:endParaRPr lang="en-US" sz="2000" dirty="0"/>
          </a:p>
        </p:txBody>
      </p:sp>
      <p:sp>
        <p:nvSpPr>
          <p:cNvPr id="5" name="Rectangle 8" descr="wiring"/>
          <p:cNvSpPr>
            <a:spLocks noChangeArrowheads="1"/>
          </p:cNvSpPr>
          <p:nvPr/>
        </p:nvSpPr>
        <p:spPr bwMode="auto">
          <a:xfrm>
            <a:off x="4267200" y="1905000"/>
            <a:ext cx="4648200" cy="3886200"/>
          </a:xfrm>
          <a:prstGeom prst="rect">
            <a:avLst/>
          </a:prstGeom>
          <a:blipFill dpi="0" rotWithShape="1">
            <a:blip r:embed="rId3" cstate="print"/>
            <a:srcRect/>
            <a:stretch>
              <a:fillRect/>
            </a:stretch>
          </a:blipFill>
          <a:ln w="9525">
            <a:solidFill>
              <a:schemeClr val="tx1"/>
            </a:solidFill>
            <a:miter lim="800000"/>
            <a:headEnd/>
            <a:tailEnd/>
          </a:ln>
          <a:effectLst/>
        </p:spPr>
        <p:txBody>
          <a:bodyPr wrap="none" anchor="ctr"/>
          <a:lstStyle/>
          <a:p>
            <a:endParaRPr lang="en-US"/>
          </a:p>
        </p:txBody>
      </p:sp>
      <p:sp>
        <p:nvSpPr>
          <p:cNvPr id="6" name="Rectangle 5"/>
          <p:cNvSpPr/>
          <p:nvPr/>
        </p:nvSpPr>
        <p:spPr>
          <a:xfrm>
            <a:off x="0" y="13716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EBBAD02-1A01-4634-BED1-6EC7DB8E25EE}" type="datetime2">
              <a:rPr lang="en-US" smtClean="0"/>
              <a:pPr/>
              <a:t>Sunday, January 19, 2014</a:t>
            </a:fld>
            <a:endParaRPr lang="en-US"/>
          </a:p>
        </p:txBody>
      </p:sp>
      <p:sp>
        <p:nvSpPr>
          <p:cNvPr id="8" name="Slide Number Placeholder 7"/>
          <p:cNvSpPr>
            <a:spLocks noGrp="1"/>
          </p:cNvSpPr>
          <p:nvPr>
            <p:ph type="sldNum" sz="quarter" idx="12"/>
          </p:nvPr>
        </p:nvSpPr>
        <p:spPr/>
        <p:txBody>
          <a:bodyPr/>
          <a:lstStyle/>
          <a:p>
            <a:fld id="{4B3156F0-29FC-441B-B13B-D97D5C6FFFD8}"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762000"/>
            <a:ext cx="8229600" cy="452596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effectLst/>
                <a:uLnTx/>
                <a:uFillTx/>
                <a:latin typeface="Times New Roman" pitchFamily="18" charset="0"/>
                <a:ea typeface="+mn-ea"/>
                <a:cs typeface="+mn-cs"/>
              </a:rPr>
              <a:t>Rectangular boxes</a:t>
            </a:r>
            <a:endParaRPr kumimoji="0" lang="en-US" sz="2800" b="1" i="0" u="none" strike="noStrike" kern="1200" cap="none" spc="0" normalizeH="0" baseline="0" noProof="0" dirty="0">
              <a:ln>
                <a:noFill/>
              </a:ln>
              <a:effectLst/>
              <a:uLnTx/>
              <a:uFillTx/>
              <a:latin typeface="Times New Roman" pitchFamily="18" charset="0"/>
              <a:ea typeface="+mn-ea"/>
              <a:cs typeface="+mn-cs"/>
            </a:endParaRPr>
          </a:p>
        </p:txBody>
      </p:sp>
      <p:sp>
        <p:nvSpPr>
          <p:cNvPr id="3" name="Rectangle 5" descr="017"/>
          <p:cNvSpPr>
            <a:spLocks noChangeArrowheads="1"/>
          </p:cNvSpPr>
          <p:nvPr/>
        </p:nvSpPr>
        <p:spPr bwMode="auto">
          <a:xfrm>
            <a:off x="1828800" y="2209800"/>
            <a:ext cx="5562600" cy="41910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4" name="Rectangle 3"/>
          <p:cNvSpPr/>
          <p:nvPr/>
        </p:nvSpPr>
        <p:spPr>
          <a:xfrm>
            <a:off x="0" y="1447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p:cNvSpPr>
            <a:spLocks noGrp="1"/>
          </p:cNvSpPr>
          <p:nvPr>
            <p:ph type="dt" sz="half" idx="10"/>
          </p:nvPr>
        </p:nvSpPr>
        <p:spPr/>
        <p:txBody>
          <a:bodyPr/>
          <a:lstStyle/>
          <a:p>
            <a:fld id="{E77A1698-2DD9-4D14-85BE-F107D9B2F1DB}"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609600" y="838200"/>
            <a:ext cx="8229600" cy="452596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effectLst/>
                <a:uLnTx/>
                <a:uFillTx/>
                <a:latin typeface="Times New Roman" pitchFamily="18" charset="0"/>
                <a:ea typeface="+mn-ea"/>
                <a:cs typeface="+mn-cs"/>
              </a:rPr>
              <a:t>Junction Boxes</a:t>
            </a:r>
            <a:endParaRPr kumimoji="0" lang="en-US" sz="2800" b="1" i="0" u="none" strike="noStrike" kern="1200" cap="none" spc="0" normalizeH="0" baseline="0" noProof="0" dirty="0">
              <a:ln>
                <a:noFill/>
              </a:ln>
              <a:effectLst/>
              <a:uLnTx/>
              <a:uFillTx/>
              <a:latin typeface="Times New Roman" pitchFamily="18" charset="0"/>
              <a:ea typeface="+mn-ea"/>
              <a:cs typeface="+mn-cs"/>
            </a:endParaRPr>
          </a:p>
        </p:txBody>
      </p:sp>
      <p:sp>
        <p:nvSpPr>
          <p:cNvPr id="3" name="Rectangle 5" descr="019"/>
          <p:cNvSpPr>
            <a:spLocks noChangeArrowheads="1"/>
          </p:cNvSpPr>
          <p:nvPr/>
        </p:nvSpPr>
        <p:spPr bwMode="auto">
          <a:xfrm>
            <a:off x="1600200" y="2133600"/>
            <a:ext cx="5867400" cy="41910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4" name="Rectangle 3"/>
          <p:cNvSpPr/>
          <p:nvPr/>
        </p:nvSpPr>
        <p:spPr>
          <a:xfrm>
            <a:off x="0" y="14478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p:cNvSpPr>
            <a:spLocks noGrp="1"/>
          </p:cNvSpPr>
          <p:nvPr>
            <p:ph type="dt" sz="half" idx="10"/>
          </p:nvPr>
        </p:nvSpPr>
        <p:spPr/>
        <p:txBody>
          <a:bodyPr/>
          <a:lstStyle/>
          <a:p>
            <a:fld id="{3E770FB0-D632-48D8-B5C1-271344F257C9}"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220200" cy="1143000"/>
          </a:xfrm>
        </p:spPr>
        <p:txBody>
          <a:bodyPr>
            <a:noAutofit/>
          </a:bodyPr>
          <a:lstStyle/>
          <a:p>
            <a:pPr algn="l"/>
            <a:r>
              <a:rPr lang="en-US" sz="2500" b="1" i="1" dirty="0" smtClean="0">
                <a:latin typeface="Times New Roman" pitchFamily="18" charset="0"/>
                <a:cs typeface="Times New Roman" pitchFamily="18" charset="0"/>
              </a:rPr>
              <a:t>The answers of the following questions must be included in report</a:t>
            </a:r>
            <a:endParaRPr lang="en-US" sz="2500" b="1" i="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951037"/>
            <a:ext cx="8839200" cy="4525963"/>
          </a:xfrm>
        </p:spPr>
        <p:txBody>
          <a:bodyPr>
            <a:normAutofit/>
          </a:bodyPr>
          <a:lstStyle/>
          <a:p>
            <a:r>
              <a:rPr lang="en-US" sz="2400" i="1" dirty="0" smtClean="0">
                <a:latin typeface="Times New Roman" pitchFamily="18" charset="0"/>
                <a:cs typeface="Times New Roman" pitchFamily="18" charset="0"/>
              </a:rPr>
              <a:t>What are the various types of conduit used ?</a:t>
            </a:r>
          </a:p>
          <a:p>
            <a:r>
              <a:rPr lang="en-US" sz="2400" i="1" dirty="0" smtClean="0">
                <a:latin typeface="Times New Roman" pitchFamily="18" charset="0"/>
                <a:cs typeface="Times New Roman" pitchFamily="18" charset="0"/>
              </a:rPr>
              <a:t>How is  the conduit cut and threaded ?</a:t>
            </a:r>
          </a:p>
          <a:p>
            <a:r>
              <a:rPr lang="en-US" sz="2400" i="1" dirty="0" smtClean="0">
                <a:latin typeface="Times New Roman" pitchFamily="18" charset="0"/>
                <a:cs typeface="Times New Roman" pitchFamily="18" charset="0"/>
              </a:rPr>
              <a:t>What is the use of offset and how is it obtained ?</a:t>
            </a:r>
          </a:p>
          <a:p>
            <a:r>
              <a:rPr lang="en-US" sz="2400" i="1" dirty="0" smtClean="0">
                <a:latin typeface="Times New Roman" pitchFamily="18" charset="0"/>
                <a:cs typeface="Times New Roman" pitchFamily="18" charset="0"/>
              </a:rPr>
              <a:t>How is the flexible conduit fixed to the conduit box ?</a:t>
            </a:r>
          </a:p>
          <a:p>
            <a:r>
              <a:rPr lang="en-US" sz="2400" i="1" dirty="0" smtClean="0">
                <a:latin typeface="Times New Roman" pitchFamily="18" charset="0"/>
                <a:cs typeface="Times New Roman" pitchFamily="18" charset="0"/>
              </a:rPr>
              <a:t>What do you understand by fishing wires through rigid conduit ?</a:t>
            </a:r>
          </a:p>
          <a:p>
            <a:r>
              <a:rPr lang="en-US" sz="2400" i="1" dirty="0" smtClean="0">
                <a:latin typeface="Times New Roman" pitchFamily="18" charset="0"/>
                <a:cs typeface="Times New Roman" pitchFamily="18" charset="0"/>
              </a:rPr>
              <a:t>What is the difference between a conduit box and a conduit fitting ?</a:t>
            </a:r>
          </a:p>
        </p:txBody>
      </p:sp>
      <p:sp>
        <p:nvSpPr>
          <p:cNvPr id="4" name="Rectangle 3"/>
          <p:cNvSpPr/>
          <p:nvPr/>
        </p:nvSpPr>
        <p:spPr>
          <a:xfrm>
            <a:off x="0" y="1600200"/>
            <a:ext cx="9144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p:cNvSpPr>
            <a:spLocks noGrp="1"/>
          </p:cNvSpPr>
          <p:nvPr>
            <p:ph type="dt" sz="half" idx="10"/>
          </p:nvPr>
        </p:nvSpPr>
        <p:spPr/>
        <p:txBody>
          <a:bodyPr/>
          <a:lstStyle/>
          <a:p>
            <a:fld id="{6D3AEC47-F00F-413A-A51D-64E0F01F5975}"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42</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3886200" cy="520700"/>
          </a:xfrm>
        </p:spPr>
        <p:txBody>
          <a:bodyPr>
            <a:normAutofit fontScale="90000"/>
          </a:bodyPr>
          <a:lstStyle/>
          <a:p>
            <a:r>
              <a:rPr lang="en-GB" sz="2800" i="1" dirty="0" smtClean="0">
                <a:latin typeface="Times New Roman" pitchFamily="18" charset="0"/>
              </a:rPr>
              <a:t>Types of wiring (Installation)</a:t>
            </a:r>
            <a:endParaRPr lang="en-US" sz="2800" dirty="0"/>
          </a:p>
        </p:txBody>
      </p:sp>
      <p:sp>
        <p:nvSpPr>
          <p:cNvPr id="5" name="Content Placeholder 2"/>
          <p:cNvSpPr txBox="1">
            <a:spLocks noGrp="1"/>
          </p:cNvSpPr>
          <p:nvPr>
            <p:ph type="body" idx="2"/>
          </p:nvPr>
        </p:nvSpPr>
        <p:spPr>
          <a:xfrm>
            <a:off x="0" y="1143000"/>
            <a:ext cx="4343400" cy="5715000"/>
          </a:xfrm>
          <a:prstGeom prst="rect">
            <a:avLst/>
          </a:prstGeom>
        </p:spPr>
        <p:txBody>
          <a:bodyPr vert="horz" lIns="91440" tIns="45720" rIns="91440" bIns="45720" rtlCol="0">
            <a:noAutofit/>
          </a:bodyPr>
          <a:lstStyle/>
          <a:p>
            <a:pPr marL="342900" indent="-342900">
              <a:spcBef>
                <a:spcPct val="20000"/>
              </a:spcBef>
            </a:pPr>
            <a:r>
              <a:rPr lang="en-GB" sz="2400" i="1" dirty="0" smtClean="0">
                <a:solidFill>
                  <a:srgbClr val="3333CC"/>
                </a:solidFill>
                <a:latin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Cleat wiring( Vulcanized Insulated Rubber wire known as V.I.R. wire in porcelain cleat)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Casing Capping( V.I.R. wire in wooden casing)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T.R.S. wiring (Tough Rubber Sheath wires run over wooden battens)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Metal Sheathed Wiring(V.I.R. wires covered with lead, run over wooden battens)</a:t>
            </a:r>
          </a:p>
        </p:txBody>
      </p:sp>
      <p:sp>
        <p:nvSpPr>
          <p:cNvPr id="6" name="Content Placeholder 5" descr="conduit wiring"/>
          <p:cNvSpPr>
            <a:spLocks noGrp="1" noChangeArrowheads="1"/>
          </p:cNvSpPr>
          <p:nvPr>
            <p:ph sz="half" idx="1"/>
          </p:nvPr>
        </p:nvSpPr>
        <p:spPr bwMode="auto">
          <a:xfrm>
            <a:off x="4419600" y="457200"/>
            <a:ext cx="4572000" cy="5592763"/>
          </a:xfrm>
          <a:prstGeom prst="rect">
            <a:avLst/>
          </a:prstGeom>
          <a:blipFill dpi="0" rotWithShape="1">
            <a:blip r:embed="rId2"/>
            <a:srcRect/>
            <a:stretch>
              <a:fillRect/>
            </a:stretch>
          </a:blipFill>
          <a:ln w="9525">
            <a:solidFill>
              <a:schemeClr val="tx1"/>
            </a:solidFill>
            <a:miter lim="800000"/>
            <a:headEnd/>
            <a:tailEnd/>
          </a:ln>
          <a:effectLst/>
        </p:spPr>
        <p:txBody>
          <a:bodyPr wrap="none" anchor="ctr">
            <a:normAutofit/>
          </a:bodyPr>
          <a:lstStyle/>
          <a:p>
            <a:pPr>
              <a:buNone/>
            </a:pPr>
            <a:r>
              <a:rPr lang="en-US" sz="2800" dirty="0" smtClean="0"/>
              <a:t>Conduit wiring</a:t>
            </a:r>
            <a:endParaRPr lang="en-US" sz="2800" dirty="0"/>
          </a:p>
        </p:txBody>
      </p:sp>
      <p:sp>
        <p:nvSpPr>
          <p:cNvPr id="8" name="Rectangle 7"/>
          <p:cNvSpPr/>
          <p:nvPr/>
        </p:nvSpPr>
        <p:spPr>
          <a:xfrm>
            <a:off x="0" y="1219200"/>
            <a:ext cx="4419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015335"/>
            <a:ext cx="8382000" cy="461665"/>
          </a:xfrm>
          <a:prstGeom prst="rect">
            <a:avLst/>
          </a:prstGeom>
        </p:spPr>
        <p:txBody>
          <a:bodyPr wrap="square">
            <a:spAutoFit/>
          </a:bodyPr>
          <a:lstStyle/>
          <a:p>
            <a:pPr marL="342900" lvl="0" indent="-342900">
              <a:spcBef>
                <a:spcPct val="20000"/>
              </a:spcBef>
              <a:buFont typeface="Arial" pitchFamily="34" charset="0"/>
              <a:buChar char="•"/>
              <a:defRPr/>
            </a:pPr>
            <a:r>
              <a:rPr lang="en-US" sz="2400" dirty="0" smtClean="0">
                <a:solidFill>
                  <a:srgbClr val="FF0000"/>
                </a:solidFill>
                <a:latin typeface="Times New Roman" pitchFamily="18" charset="0"/>
                <a:cs typeface="Times New Roman" pitchFamily="18" charset="0"/>
              </a:rPr>
              <a:t>Conduit wiring</a:t>
            </a:r>
            <a:r>
              <a:rPr lang="en-US" sz="2400" dirty="0" smtClean="0">
                <a:latin typeface="Times New Roman" pitchFamily="18" charset="0"/>
                <a:cs typeface="Times New Roman" pitchFamily="18" charset="0"/>
              </a:rPr>
              <a:t>(V.I.R. conductors run in metallic conduits)</a:t>
            </a:r>
            <a:endParaRPr lang="en-US" sz="2400"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3E46AD00-279F-4DA9-B78B-A0DDB6887EF9}" type="datetime2">
              <a:rPr lang="en-US" smtClean="0"/>
              <a:pPr/>
              <a:t>Sunday, January 19, 2014</a:t>
            </a:fld>
            <a:endParaRPr lang="en-US"/>
          </a:p>
        </p:txBody>
      </p:sp>
      <p:sp>
        <p:nvSpPr>
          <p:cNvPr id="10" name="Slide Number Placeholder 9"/>
          <p:cNvSpPr>
            <a:spLocks noGrp="1"/>
          </p:cNvSpPr>
          <p:nvPr>
            <p:ph type="sldNum" sz="quarter" idx="12"/>
          </p:nvPr>
        </p:nvSpPr>
        <p:spPr/>
        <p:txBody>
          <a:bodyPr/>
          <a:lstStyle/>
          <a:p>
            <a:fld id="{4B3156F0-29FC-441B-B13B-D97D5C6FFFD8}"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descr="electric%20house"/>
          <p:cNvSpPr>
            <a:spLocks noChangeArrowheads="1"/>
          </p:cNvSpPr>
          <p:nvPr/>
        </p:nvSpPr>
        <p:spPr bwMode="auto">
          <a:xfrm>
            <a:off x="228600" y="228600"/>
            <a:ext cx="8610600" cy="6324600"/>
          </a:xfrm>
          <a:prstGeom prst="rect">
            <a:avLst/>
          </a:prstGeom>
          <a:blipFill dpi="0" rotWithShape="1">
            <a:blip r:embed="rId2"/>
            <a:srcRect/>
            <a:stretch>
              <a:fillRect/>
            </a:stretch>
          </a:blipFill>
          <a:ln w="9525">
            <a:solidFill>
              <a:schemeClr val="tx1"/>
            </a:solidFill>
            <a:miter lim="800000"/>
            <a:headEnd/>
            <a:tailEnd/>
          </a:ln>
          <a:effectLst/>
        </p:spPr>
        <p:txBody>
          <a:bodyPr wrap="none" anchor="ctr"/>
          <a:lstStyle/>
          <a:p>
            <a:endParaRPr lang="en-US"/>
          </a:p>
        </p:txBody>
      </p:sp>
      <p:sp>
        <p:nvSpPr>
          <p:cNvPr id="3" name="Date Placeholder 2"/>
          <p:cNvSpPr>
            <a:spLocks noGrp="1"/>
          </p:cNvSpPr>
          <p:nvPr>
            <p:ph type="dt" sz="half" idx="10"/>
          </p:nvPr>
        </p:nvSpPr>
        <p:spPr/>
        <p:txBody>
          <a:bodyPr/>
          <a:lstStyle/>
          <a:p>
            <a:fld id="{6D193931-4067-45A5-96D1-9DA0C09B53AB}" type="datetime2">
              <a:rPr lang="en-US" smtClean="0"/>
              <a:pPr/>
              <a:t>Sunday, January 19, 2014</a:t>
            </a:fld>
            <a:endParaRPr lang="en-US"/>
          </a:p>
        </p:txBody>
      </p:sp>
      <p:sp>
        <p:nvSpPr>
          <p:cNvPr id="4" name="Slide Number Placeholder 3"/>
          <p:cNvSpPr>
            <a:spLocks noGrp="1"/>
          </p:cNvSpPr>
          <p:nvPr>
            <p:ph type="sldNum" sz="quarter" idx="12"/>
          </p:nvPr>
        </p:nvSpPr>
        <p:spPr/>
        <p:txBody>
          <a:bodyPr/>
          <a:lstStyle/>
          <a:p>
            <a:fld id="{4B3156F0-29FC-441B-B13B-D97D5C6FFFD8}"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57200" y="1371600"/>
            <a:ext cx="3886200" cy="3441699"/>
          </a:xfrm>
          <a:noFill/>
          <a:ln w="9525">
            <a:noFill/>
            <a:miter lim="800000"/>
            <a:headEnd/>
            <a:tailEnd/>
          </a:ln>
        </p:spPr>
        <p:txBody>
          <a:bodyPr>
            <a:noAutofit/>
          </a:bodyPr>
          <a:lstStyle/>
          <a:p>
            <a:pPr algn="just">
              <a:buFont typeface="Wingdings" pitchFamily="2" charset="2"/>
              <a:buChar char="Ø"/>
            </a:pPr>
            <a:r>
              <a:rPr lang="en-US" sz="2400" dirty="0" smtClean="0">
                <a:latin typeface="Times New Roman" pitchFamily="18" charset="0"/>
                <a:cs typeface="Times New Roman" pitchFamily="18" charset="0"/>
              </a:rPr>
              <a:t>Not used in the very early days of house wiring.</a:t>
            </a:r>
          </a:p>
          <a:p>
            <a:pPr algn="just">
              <a:buFont typeface="Wingdings" pitchFamily="2" charset="2"/>
              <a:buChar char="Ø"/>
            </a:pPr>
            <a:r>
              <a:rPr lang="en-US" sz="2400" dirty="0" smtClean="0">
                <a:latin typeface="Times New Roman" pitchFamily="18" charset="0"/>
                <a:cs typeface="Times New Roman" pitchFamily="18" charset="0"/>
              </a:rPr>
              <a:t>Supported in porcelain cleats.</a:t>
            </a:r>
          </a:p>
          <a:p>
            <a:pPr algn="just">
              <a:buFont typeface="Wingdings" pitchFamily="2" charset="2"/>
              <a:buChar char="Ø"/>
            </a:pPr>
            <a:r>
              <a:rPr lang="en-US" sz="2400" dirty="0" smtClean="0">
                <a:latin typeface="Times New Roman" pitchFamily="18" charset="0"/>
                <a:cs typeface="Times New Roman" pitchFamily="18" charset="0"/>
              </a:rPr>
              <a:t>Two haves cleats.</a:t>
            </a:r>
          </a:p>
          <a:p>
            <a:pPr algn="just">
              <a:buFont typeface="Wingdings" pitchFamily="2" charset="2"/>
              <a:buChar char="Ø"/>
            </a:pPr>
            <a:r>
              <a:rPr lang="en-US" sz="2400" dirty="0" smtClean="0">
                <a:latin typeface="Times New Roman" pitchFamily="18" charset="0"/>
                <a:cs typeface="Times New Roman" pitchFamily="18" charset="0"/>
              </a:rPr>
              <a:t> cheapest </a:t>
            </a:r>
          </a:p>
          <a:p>
            <a:pPr algn="just">
              <a:buFont typeface="Wingdings" pitchFamily="2" charset="2"/>
              <a:buChar char="Ø"/>
            </a:pPr>
            <a:r>
              <a:rPr lang="en-US" sz="2400" dirty="0" smtClean="0">
                <a:latin typeface="Times New Roman" pitchFamily="18" charset="0"/>
                <a:cs typeface="Times New Roman" pitchFamily="18" charset="0"/>
              </a:rPr>
              <a:t>Temporary wiring </a:t>
            </a:r>
          </a:p>
          <a:p>
            <a:pPr algn="just"/>
            <a:endParaRPr lang="en-US" sz="2400" dirty="0"/>
          </a:p>
        </p:txBody>
      </p:sp>
      <p:sp>
        <p:nvSpPr>
          <p:cNvPr id="5" name="Text Box 5"/>
          <p:cNvSpPr txBox="1">
            <a:spLocks noChangeArrowheads="1"/>
          </p:cNvSpPr>
          <p:nvPr/>
        </p:nvSpPr>
        <p:spPr bwMode="auto">
          <a:xfrm>
            <a:off x="228600" y="685800"/>
            <a:ext cx="4419600" cy="461665"/>
          </a:xfrm>
          <a:prstGeom prst="rect">
            <a:avLst/>
          </a:prstGeom>
          <a:noFill/>
          <a:ln w="9525">
            <a:noFill/>
            <a:miter lim="800000"/>
            <a:headEnd/>
            <a:tailEnd/>
          </a:ln>
          <a:effectLst/>
        </p:spPr>
        <p:txBody>
          <a:bodyPr wrap="square">
            <a:spAutoFit/>
          </a:bodyPr>
          <a:lstStyle/>
          <a:p>
            <a:pPr algn="ctr" eaLnBrk="0" hangingPunct="0">
              <a:spcBef>
                <a:spcPct val="50000"/>
              </a:spcBef>
            </a:pPr>
            <a:r>
              <a:rPr lang="en-US" sz="2400" b="1" i="1" dirty="0">
                <a:latin typeface="Times New Roman" pitchFamily="18" charset="0"/>
                <a:cs typeface="Times New Roman" pitchFamily="18" charset="0"/>
              </a:rPr>
              <a:t>CLEAT WIRING</a:t>
            </a:r>
          </a:p>
        </p:txBody>
      </p:sp>
      <p:sp>
        <p:nvSpPr>
          <p:cNvPr id="7" name="Rectangle 6" descr="022"/>
          <p:cNvSpPr>
            <a:spLocks noChangeArrowheads="1"/>
          </p:cNvSpPr>
          <p:nvPr/>
        </p:nvSpPr>
        <p:spPr bwMode="auto">
          <a:xfrm>
            <a:off x="4419600" y="838200"/>
            <a:ext cx="4114800" cy="2819400"/>
          </a:xfrm>
          <a:prstGeom prst="rect">
            <a:avLst/>
          </a:prstGeom>
          <a:blipFill dpi="0" rotWithShape="1">
            <a:blip r:embed="rId3"/>
            <a:srcRect/>
            <a:stretch>
              <a:fillRect/>
            </a:stretch>
          </a:blipFill>
          <a:ln w="9525">
            <a:solidFill>
              <a:schemeClr val="tx1"/>
            </a:solidFill>
            <a:miter lim="800000"/>
            <a:headEnd/>
            <a:tailEnd/>
          </a:ln>
          <a:effectLst/>
        </p:spPr>
        <p:txBody>
          <a:bodyPr wrap="none" anchor="ctr"/>
          <a:lstStyle/>
          <a:p>
            <a:endParaRPr lang="en-US"/>
          </a:p>
        </p:txBody>
      </p:sp>
      <p:sp>
        <p:nvSpPr>
          <p:cNvPr id="8" name="Rectangle 7" descr="007"/>
          <p:cNvSpPr>
            <a:spLocks noChangeArrowheads="1"/>
          </p:cNvSpPr>
          <p:nvPr/>
        </p:nvSpPr>
        <p:spPr bwMode="auto">
          <a:xfrm>
            <a:off x="4419600" y="3810000"/>
            <a:ext cx="4114800" cy="2667000"/>
          </a:xfrm>
          <a:prstGeom prst="rect">
            <a:avLst/>
          </a:prstGeom>
          <a:blipFill dpi="0" rotWithShape="1">
            <a:blip r:embed="rId4"/>
            <a:srcRect/>
            <a:stretch>
              <a:fillRect/>
            </a:stretch>
          </a:blipFill>
          <a:ln w="9525">
            <a:solidFill>
              <a:schemeClr val="tx1"/>
            </a:solidFill>
            <a:miter lim="800000"/>
            <a:headEnd/>
            <a:tailEnd/>
          </a:ln>
          <a:effectLst/>
        </p:spPr>
        <p:txBody>
          <a:bodyPr wrap="none" anchor="ctr"/>
          <a:lstStyle/>
          <a:p>
            <a:endParaRPr lang="en-US"/>
          </a:p>
        </p:txBody>
      </p:sp>
      <p:sp>
        <p:nvSpPr>
          <p:cNvPr id="9" name="Rectangle 8"/>
          <p:cNvSpPr/>
          <p:nvPr/>
        </p:nvSpPr>
        <p:spPr>
          <a:xfrm>
            <a:off x="0" y="1143000"/>
            <a:ext cx="4419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p:cNvSpPr>
            <a:spLocks noGrp="1"/>
          </p:cNvSpPr>
          <p:nvPr>
            <p:ph type="dt" sz="half" idx="10"/>
          </p:nvPr>
        </p:nvSpPr>
        <p:spPr/>
        <p:txBody>
          <a:bodyPr/>
          <a:lstStyle/>
          <a:p>
            <a:fld id="{9BEB2B5E-D2F0-425A-8588-87CD7F39811B}" type="datetime2">
              <a:rPr lang="en-US" smtClean="0"/>
              <a:pPr/>
              <a:t>Sunday, January 19, 2014</a:t>
            </a:fld>
            <a:endParaRPr lang="en-US"/>
          </a:p>
        </p:txBody>
      </p:sp>
      <p:sp>
        <p:nvSpPr>
          <p:cNvPr id="11" name="Slide Number Placeholder 10"/>
          <p:cNvSpPr>
            <a:spLocks noGrp="1"/>
          </p:cNvSpPr>
          <p:nvPr>
            <p:ph type="sldNum" sz="quarter" idx="12"/>
          </p:nvPr>
        </p:nvSpPr>
        <p:spPr/>
        <p:txBody>
          <a:bodyPr/>
          <a:lstStyle/>
          <a:p>
            <a:fld id="{4B3156F0-29FC-441B-B13B-D97D5C6FFFD8}"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5800" y="1928813"/>
            <a:ext cx="3857625" cy="30003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800600" y="1828800"/>
            <a:ext cx="4038600" cy="3200400"/>
          </a:xfrm>
          <a:prstGeom prst="rect">
            <a:avLst/>
          </a:prstGeom>
          <a:noFill/>
          <a:ln w="9525">
            <a:noFill/>
            <a:miter lim="800000"/>
            <a:headEnd/>
            <a:tailEnd/>
          </a:ln>
          <a:effectLst/>
        </p:spPr>
      </p:pic>
      <p:sp>
        <p:nvSpPr>
          <p:cNvPr id="4" name="Rectangle 3"/>
          <p:cNvSpPr/>
          <p:nvPr/>
        </p:nvSpPr>
        <p:spPr>
          <a:xfrm>
            <a:off x="533400" y="5269468"/>
            <a:ext cx="8077200" cy="461665"/>
          </a:xfrm>
          <a:prstGeom prst="rect">
            <a:avLst/>
          </a:prstGeom>
        </p:spPr>
        <p:txBody>
          <a:bodyPr wrap="square">
            <a:spAutoFit/>
          </a:bodyPr>
          <a:lstStyle/>
          <a:p>
            <a:pPr algn="ctr"/>
            <a:r>
              <a:rPr lang="en-US" sz="2400" b="1" dirty="0" smtClean="0">
                <a:latin typeface="Times New Roman" pitchFamily="18" charset="0"/>
                <a:cs typeface="Times New Roman" pitchFamily="18" charset="0"/>
              </a:rPr>
              <a:t>Fig. Old wooden light socket showing two top and bottom.</a:t>
            </a:r>
            <a:endParaRPr lang="en-US" sz="24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D0040A5C-EA80-44FA-8547-AEAD2E3865B0}"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95800"/>
            <a:ext cx="7848600" cy="1143000"/>
          </a:xfrm>
        </p:spPr>
        <p:txBody>
          <a:bodyPr>
            <a:noAutofit/>
          </a:bodyPr>
          <a:lstStyle/>
          <a:p>
            <a:pPr algn="just"/>
            <a:r>
              <a:rPr lang="en-US" sz="2400" dirty="0" smtClean="0">
                <a:latin typeface="Times New Roman" pitchFamily="18" charset="0"/>
                <a:cs typeface="Times New Roman" pitchFamily="18" charset="0"/>
              </a:rPr>
              <a:t>In more wealthy homes and offices, house wiring was hidden behind moldings.  Grooves were cut in the base molding for the wires and simply covered with a decorative cap.</a:t>
            </a:r>
            <a:endParaRPr lang="en-US"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524000" y="1752600"/>
            <a:ext cx="5095875" cy="2333625"/>
          </a:xfrm>
          <a:prstGeom prst="rect">
            <a:avLst/>
          </a:prstGeom>
          <a:noFill/>
          <a:ln w="9525">
            <a:noFill/>
            <a:miter lim="800000"/>
            <a:headEnd/>
            <a:tailEnd/>
          </a:ln>
          <a:effectLst/>
        </p:spPr>
      </p:pic>
      <p:sp>
        <p:nvSpPr>
          <p:cNvPr id="4" name="Rectangle 3"/>
          <p:cNvSpPr/>
          <p:nvPr/>
        </p:nvSpPr>
        <p:spPr>
          <a:xfrm>
            <a:off x="1143000" y="754559"/>
            <a:ext cx="7239000" cy="830997"/>
          </a:xfrm>
          <a:prstGeom prst="rect">
            <a:avLst/>
          </a:prstGeom>
        </p:spPr>
        <p:txBody>
          <a:bodyPr wrap="square">
            <a:spAutoFit/>
          </a:bodyPr>
          <a:lstStyle/>
          <a:p>
            <a:r>
              <a:rPr lang="en-US" sz="2400" dirty="0" smtClean="0">
                <a:latin typeface="Times New Roman" pitchFamily="18" charset="0"/>
                <a:cs typeface="Times New Roman" pitchFamily="18" charset="0"/>
              </a:rPr>
              <a:t>The cleats are of </a:t>
            </a:r>
            <a:r>
              <a:rPr lang="en-US" sz="2400" dirty="0" smtClean="0">
                <a:solidFill>
                  <a:srgbClr val="FF0000"/>
                </a:solidFill>
                <a:latin typeface="Times New Roman" pitchFamily="18" charset="0"/>
                <a:cs typeface="Times New Roman" pitchFamily="18" charset="0"/>
              </a:rPr>
              <a:t>three types</a:t>
            </a:r>
            <a:r>
              <a:rPr lang="en-US" sz="2400" dirty="0" smtClean="0">
                <a:latin typeface="Times New Roman" pitchFamily="18" charset="0"/>
                <a:cs typeface="Times New Roman" pitchFamily="18" charset="0"/>
              </a:rPr>
              <a:t> having one, two, or three grooves, so as to receive one, two or three wires.</a:t>
            </a:r>
            <a:endParaRPr lang="en-US" sz="24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55D9264B-6201-4289-8BA3-FA3F95E9D6FE}" type="datetime2">
              <a:rPr lang="en-US" smtClean="0"/>
              <a:pPr/>
              <a:t>Sunday, January 19, 2014</a:t>
            </a:fld>
            <a:endParaRPr lang="en-US"/>
          </a:p>
        </p:txBody>
      </p:sp>
      <p:sp>
        <p:nvSpPr>
          <p:cNvPr id="6" name="Slide Number Placeholder 5"/>
          <p:cNvSpPr>
            <a:spLocks noGrp="1"/>
          </p:cNvSpPr>
          <p:nvPr>
            <p:ph type="sldNum" sz="quarter" idx="12"/>
          </p:nvPr>
        </p:nvSpPr>
        <p:spPr/>
        <p:txBody>
          <a:bodyPr/>
          <a:lstStyle/>
          <a:p>
            <a:fld id="{4B3156F0-29FC-441B-B13B-D97D5C6FFFD8}"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1308</TotalTime>
  <Words>1364</Words>
  <Application>Microsoft Office PowerPoint</Application>
  <PresentationFormat>On-screen Show (4:3)</PresentationFormat>
  <Paragraphs>276</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Flow</vt:lpstr>
      <vt:lpstr> Experiment No: 02  Study on Types and Installation of wiring systems</vt:lpstr>
      <vt:lpstr>Slide 2</vt:lpstr>
      <vt:lpstr>Introduction</vt:lpstr>
      <vt:lpstr>Types of wiring</vt:lpstr>
      <vt:lpstr>Types of wiring (Installation)</vt:lpstr>
      <vt:lpstr>Slide 6</vt:lpstr>
      <vt:lpstr>Slide 7</vt:lpstr>
      <vt:lpstr>Slide 8</vt:lpstr>
      <vt:lpstr>In more wealthy homes and offices, house wiring was hidden behind moldings.  Grooves were cut in the base molding for the wires and simply covered with a decorative cap.</vt:lpstr>
      <vt:lpstr>Slide 10</vt:lpstr>
      <vt:lpstr>Slide 11</vt:lpstr>
      <vt:lpstr>Slide 12</vt:lpstr>
      <vt:lpstr>Slide 13</vt:lpstr>
      <vt:lpstr>Slide 14</vt:lpstr>
      <vt:lpstr>Slide 15</vt:lpstr>
      <vt:lpstr>Slide 16</vt:lpstr>
      <vt:lpstr>Slide 17</vt:lpstr>
      <vt:lpstr>Slide 18</vt:lpstr>
      <vt:lpstr>Slide 19</vt:lpstr>
      <vt:lpstr>Right-angle Joint</vt:lpstr>
      <vt:lpstr>Slide 21</vt:lpstr>
      <vt:lpstr>Slide 22</vt:lpstr>
      <vt:lpstr>Slide 23</vt:lpstr>
      <vt:lpstr>Tough Rubber Sheathed/Batten wiring</vt:lpstr>
      <vt:lpstr>Slide 25</vt:lpstr>
      <vt:lpstr>Slide 26</vt:lpstr>
      <vt:lpstr>Metal Sheathed or Lead Sheathed Wiring</vt:lpstr>
      <vt:lpstr>Following points should be kept in mind for installation of metal sheathed wiring-</vt:lpstr>
      <vt:lpstr>Slide 29</vt:lpstr>
      <vt:lpstr>Slide 30</vt:lpstr>
      <vt:lpstr>Slide 31</vt:lpstr>
      <vt:lpstr>-Heavy Gauge Welded Conduit: made out of heavy gauge steel and tube edges are electrically welded.  -Solid Drawn Conduit: drawn from solid and no joint throughout its section, heaviest and best, costlier.  These are available in 3 m length and are threaded at two ends to provide coupling.</vt:lpstr>
      <vt:lpstr>Slide 33</vt:lpstr>
      <vt:lpstr>Slide 34</vt:lpstr>
      <vt:lpstr>Slide 35</vt:lpstr>
      <vt:lpstr>Slide 36</vt:lpstr>
      <vt:lpstr>Slide 37</vt:lpstr>
      <vt:lpstr>Slide 38</vt:lpstr>
      <vt:lpstr>Slide 39</vt:lpstr>
      <vt:lpstr>Slide 40</vt:lpstr>
      <vt:lpstr>Slide 41</vt:lpstr>
      <vt:lpstr>The answers of the following questions must be included in report</vt:lpstr>
    </vt:vector>
  </TitlesOfParts>
  <Company>kuet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by which power is distributed to domestic consumer-    i. 1 phase – 2 wire system. ii. 3-phase 3- wire system iii. 3-phase -3 wire system </dc:title>
  <dc:creator>shihub</dc:creator>
  <cp:lastModifiedBy>Zakir</cp:lastModifiedBy>
  <cp:revision>262</cp:revision>
  <dcterms:created xsi:type="dcterms:W3CDTF">2009-10-30T20:01:04Z</dcterms:created>
  <dcterms:modified xsi:type="dcterms:W3CDTF">2014-01-19T16:27:25Z</dcterms:modified>
</cp:coreProperties>
</file>